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62" r:id="rId12"/>
    <p:sldId id="302" r:id="rId13"/>
    <p:sldId id="264" r:id="rId14"/>
    <p:sldId id="269" r:id="rId15"/>
    <p:sldId id="270" r:id="rId16"/>
    <p:sldId id="303" r:id="rId17"/>
    <p:sldId id="271" r:id="rId18"/>
    <p:sldId id="285" r:id="rId19"/>
    <p:sldId id="272" r:id="rId20"/>
    <p:sldId id="312" r:id="rId21"/>
    <p:sldId id="311" r:id="rId22"/>
    <p:sldId id="273" r:id="rId23"/>
    <p:sldId id="265" r:id="rId24"/>
    <p:sldId id="314" r:id="rId25"/>
    <p:sldId id="304" r:id="rId26"/>
    <p:sldId id="288" r:id="rId27"/>
    <p:sldId id="298" r:id="rId28"/>
    <p:sldId id="290" r:id="rId29"/>
    <p:sldId id="267" r:id="rId30"/>
    <p:sldId id="316" r:id="rId31"/>
    <p:sldId id="315" r:id="rId32"/>
    <p:sldId id="283" r:id="rId33"/>
    <p:sldId id="286" r:id="rId34"/>
    <p:sldId id="317" r:id="rId35"/>
    <p:sldId id="313" r:id="rId36"/>
    <p:sldId id="305" r:id="rId37"/>
    <p:sldId id="292" r:id="rId38"/>
    <p:sldId id="293" r:id="rId39"/>
    <p:sldId id="294" r:id="rId40"/>
    <p:sldId id="299" r:id="rId41"/>
    <p:sldId id="306" r:id="rId42"/>
    <p:sldId id="295" r:id="rId43"/>
    <p:sldId id="300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3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29" d="100"/>
          <a:sy n="129" d="100"/>
        </p:scale>
        <p:origin x="3960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75210-3C66-FB42-A9D3-91B5A16240FE}" type="datetimeFigureOut">
              <a:rPr lang="fr-FR" smtClean="0"/>
              <a:t>23/10/2018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4A420-0356-4F4F-A150-3AE33495B7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49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vais vous présenter une étude comparative  afin de résoudre un </a:t>
            </a:r>
            <a:r>
              <a:rPr lang="fr-FR" dirty="0" err="1"/>
              <a:t>probleme</a:t>
            </a:r>
            <a:r>
              <a:rPr lang="fr-FR" dirty="0"/>
              <a:t> classique de classification de texte qui nécessite d’extraire la signification du texte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373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statistiques sur l’occurrence d’entités clés</a:t>
            </a:r>
          </a:p>
          <a:p>
            <a:r>
              <a:rPr lang="fr-FR" dirty="0"/>
              <a:t>-&gt; base pour créer manuellement des </a:t>
            </a:r>
            <a:r>
              <a:rPr lang="fr-FR" dirty="0" err="1"/>
              <a:t>caracteristiques</a:t>
            </a:r>
            <a:r>
              <a:rPr lang="fr-FR" dirty="0"/>
              <a:t>  saillants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82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Vue </a:t>
            </a:r>
            <a:r>
              <a:rPr lang="fr-FR" dirty="0" err="1"/>
              <a:t>tres</a:t>
            </a:r>
            <a:r>
              <a:rPr lang="fr-FR" dirty="0"/>
              <a:t> haut niveau de la chaîne de traitement pour l’apprentissage</a:t>
            </a:r>
          </a:p>
          <a:p>
            <a:r>
              <a:rPr lang="fr-FR" dirty="0" err="1"/>
              <a:t>Pre</a:t>
            </a:r>
            <a:r>
              <a:rPr lang="fr-FR" dirty="0"/>
              <a:t> traitement du texte -&gt; (nettoyage et simplification)</a:t>
            </a:r>
          </a:p>
          <a:p>
            <a:r>
              <a:rPr lang="fr-FR" dirty="0"/>
              <a:t>Enrichissement avec des </a:t>
            </a:r>
            <a:r>
              <a:rPr lang="fr-FR" dirty="0" err="1"/>
              <a:t>metadonnées</a:t>
            </a:r>
            <a:r>
              <a:rPr lang="fr-FR" dirty="0"/>
              <a:t> (entité nommées ou étiquetage </a:t>
            </a:r>
            <a:r>
              <a:rPr lang="fr-FR" dirty="0" err="1"/>
              <a:t>morpho-syntaxique</a:t>
            </a:r>
            <a:r>
              <a:rPr lang="fr-FR" dirty="0"/>
              <a:t>, …) ou des statistiques</a:t>
            </a:r>
          </a:p>
          <a:p>
            <a:r>
              <a:rPr lang="fr-FR" dirty="0"/>
              <a:t>Ex d’utilisation : </a:t>
            </a:r>
            <a:r>
              <a:rPr lang="fr-FR" dirty="0" err="1"/>
              <a:t>determiner</a:t>
            </a:r>
            <a:r>
              <a:rPr lang="fr-FR" dirty="0"/>
              <a:t> la position ou le </a:t>
            </a:r>
            <a:r>
              <a:rPr lang="fr-FR" dirty="0" err="1"/>
              <a:t>role</a:t>
            </a:r>
            <a:r>
              <a:rPr lang="fr-FR" dirty="0"/>
              <a:t> d’entité par rapport a un verbe</a:t>
            </a:r>
          </a:p>
          <a:p>
            <a:endParaRPr lang="fr-FR" dirty="0"/>
          </a:p>
          <a:p>
            <a:r>
              <a:rPr lang="fr-FR" dirty="0"/>
              <a:t>Problématique de la représentation numérique (</a:t>
            </a:r>
            <a:r>
              <a:rPr lang="fr-FR" dirty="0" err="1"/>
              <a:t>algo</a:t>
            </a:r>
            <a:r>
              <a:rPr lang="fr-FR" dirty="0"/>
              <a:t> ne sait pas manipuler des symboles)</a:t>
            </a:r>
          </a:p>
          <a:p>
            <a:r>
              <a:rPr lang="fr-FR" dirty="0"/>
              <a:t>Enfin, tache de classification qui opère sur des caractéristiques explicatives</a:t>
            </a:r>
          </a:p>
          <a:p>
            <a:r>
              <a:rPr lang="fr-FR" b="1" dirty="0"/>
              <a:t>La préparation de données est primordiale</a:t>
            </a:r>
          </a:p>
          <a:p>
            <a:r>
              <a:rPr lang="fr-FR" dirty="0"/>
              <a:t>En pratique, la chaine de traitement diffère suivant les possibilités fonctionnelles des 2 approches: il y a des bifurcations suivant l’approche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31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de détails sur la phase de </a:t>
            </a:r>
            <a:r>
              <a:rPr lang="fr-FR" dirty="0" err="1"/>
              <a:t>pre</a:t>
            </a:r>
            <a:r>
              <a:rPr lang="fr-FR" dirty="0"/>
              <a:t> traitement de texte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50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mot mal orthographié complique l’extraction sémantique. D’autant plus grave si il s’agit d’un jeton primordiale (</a:t>
            </a:r>
            <a:r>
              <a:rPr lang="fr-FR" dirty="0" err="1"/>
              <a:t>eg</a:t>
            </a:r>
            <a:r>
              <a:rPr lang="fr-FR" dirty="0"/>
              <a:t>: nom d’un médicament)</a:t>
            </a:r>
          </a:p>
          <a:p>
            <a:r>
              <a:rPr lang="fr-FR" dirty="0"/>
              <a:t>Comment identifier les mots mal ortho: utilisation de vocabulaire de </a:t>
            </a:r>
            <a:r>
              <a:rPr lang="fr-FR" dirty="0" err="1"/>
              <a:t>reference</a:t>
            </a:r>
            <a:r>
              <a:rPr lang="fr-FR" dirty="0"/>
              <a:t> qui n’ont pas subi de lemmatisation (conserve leur variation morphologique)</a:t>
            </a:r>
          </a:p>
          <a:p>
            <a:r>
              <a:rPr lang="fr-FR" dirty="0" err="1"/>
              <a:t>Levenshtein</a:t>
            </a:r>
            <a:r>
              <a:rPr lang="fr-FR" dirty="0"/>
              <a:t> -&gt; mesure de distance entre 2 mots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Identification des </a:t>
            </a:r>
            <a:r>
              <a:rPr lang="fr-FR" dirty="0" err="1"/>
              <a:t>entitiés</a:t>
            </a:r>
            <a:r>
              <a:rPr lang="fr-FR" dirty="0"/>
              <a:t> nommés se font manuellement par </a:t>
            </a:r>
          </a:p>
          <a:p>
            <a:pPr marL="171450" indent="-171450">
              <a:buFontTx/>
              <a:buChar char="-"/>
            </a:pPr>
            <a:r>
              <a:rPr lang="fr-FR" dirty="0"/>
              <a:t>des expressions régulières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dictionaires</a:t>
            </a:r>
            <a:r>
              <a:rPr lang="fr-FR" dirty="0"/>
              <a:t> </a:t>
            </a:r>
            <a:r>
              <a:rPr lang="fr-FR" dirty="0" err="1"/>
              <a:t>specialisés</a:t>
            </a:r>
            <a:r>
              <a:rPr lang="fr-FR" dirty="0"/>
              <a:t> (extrait a partir du répertoire des médicaments)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POS-</a:t>
            </a:r>
            <a:r>
              <a:rPr lang="fr-FR" dirty="0" err="1"/>
              <a:t>tagging</a:t>
            </a:r>
            <a:r>
              <a:rPr lang="fr-FR" dirty="0"/>
              <a:t> et </a:t>
            </a:r>
            <a:r>
              <a:rPr lang="fr-FR" dirty="0" err="1"/>
              <a:t>dependance</a:t>
            </a:r>
            <a:r>
              <a:rPr lang="fr-FR" dirty="0"/>
              <a:t> grammaticale ne sont pas mis en œuvre</a:t>
            </a:r>
          </a:p>
          <a:p>
            <a:pPr marL="628650" lvl="1" indent="-171450">
              <a:buFontTx/>
              <a:buChar char="-"/>
            </a:pPr>
            <a:r>
              <a:rPr lang="fr-FR" dirty="0"/>
              <a:t>Les paquets NLP ne gère pas ou pas bien la langue </a:t>
            </a:r>
            <a:r>
              <a:rPr lang="fr-FR" dirty="0" err="1"/>
              <a:t>francaise</a:t>
            </a:r>
            <a:endParaRPr lang="fr-FR" dirty="0"/>
          </a:p>
          <a:p>
            <a:pPr marL="628650" lvl="1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30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taille du vocabulaire est énorme en incluant les variantes morphologiques</a:t>
            </a:r>
          </a:p>
          <a:p>
            <a:r>
              <a:rPr lang="fr-FR" dirty="0"/>
              <a:t>Il faut compresser/réduire/simplifier ce vocabulaire par 2 procédés usuels sans trop perdre en information </a:t>
            </a:r>
            <a:r>
              <a:rPr lang="fr-FR" dirty="0" err="1"/>
              <a:t>semantique</a:t>
            </a:r>
            <a:r>
              <a:rPr lang="fr-FR" dirty="0"/>
              <a:t>.</a:t>
            </a:r>
          </a:p>
          <a:p>
            <a:r>
              <a:rPr lang="fr-FR" dirty="0"/>
              <a:t>Point important -&gt; </a:t>
            </a:r>
            <a:r>
              <a:rPr lang="fr-FR" dirty="0" err="1"/>
              <a:t>stemming</a:t>
            </a:r>
            <a:r>
              <a:rPr lang="fr-FR" dirty="0"/>
              <a:t> est compatible avec </a:t>
            </a:r>
            <a:r>
              <a:rPr lang="fr-FR" dirty="0" err="1"/>
              <a:t>embedding</a:t>
            </a:r>
            <a:endParaRPr lang="fr-FR" dirty="0"/>
          </a:p>
          <a:p>
            <a:r>
              <a:rPr lang="fr-FR" dirty="0" err="1"/>
              <a:t>Lemmatization</a:t>
            </a:r>
            <a:r>
              <a:rPr lang="fr-FR" dirty="0"/>
              <a:t> est plus approprié (la encore, les librairies python manquent a l’appel pour traiter la langue </a:t>
            </a:r>
            <a:r>
              <a:rPr lang="fr-FR" dirty="0" err="1"/>
              <a:t>francaise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08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pretraitement</a:t>
            </a:r>
            <a:r>
              <a:rPr lang="fr-FR" dirty="0"/>
              <a:t> des textes est un tronc commun quelque soit la filière</a:t>
            </a:r>
          </a:p>
          <a:p>
            <a:endParaRPr lang="fr-FR" dirty="0"/>
          </a:p>
          <a:p>
            <a:r>
              <a:rPr lang="fr-FR" dirty="0" err="1"/>
              <a:t>Preparation</a:t>
            </a:r>
            <a:r>
              <a:rPr lang="fr-FR" dirty="0"/>
              <a:t> de données spécifiques + estimateur de prédiction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29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HMM est une modélisation probabiliste des transitions d’état ou les paramètres sont inconnus et doivent être appris sur les données d’apprentissage.</a:t>
            </a:r>
          </a:p>
          <a:p>
            <a:r>
              <a:rPr lang="fr-FR" dirty="0"/>
              <a:t>Pas de modélisation séquentielle</a:t>
            </a:r>
          </a:p>
          <a:p>
            <a:endParaRPr lang="fr-FR" dirty="0"/>
          </a:p>
          <a:p>
            <a:r>
              <a:rPr lang="fr-FR" dirty="0"/>
              <a:t>Gradient </a:t>
            </a:r>
            <a:r>
              <a:rPr lang="fr-FR" dirty="0" err="1"/>
              <a:t>Boosting</a:t>
            </a:r>
            <a:r>
              <a:rPr lang="fr-FR" dirty="0"/>
              <a:t> est une technique ensemble qui empile notamment des arbres de </a:t>
            </a:r>
            <a:r>
              <a:rPr lang="fr-FR" dirty="0" err="1"/>
              <a:t>decision</a:t>
            </a:r>
            <a:r>
              <a:rPr lang="fr-FR" dirty="0"/>
              <a:t> qui corrigent itérativement le résidu d’erreur laissé par l’estimateur précédent</a:t>
            </a:r>
          </a:p>
          <a:p>
            <a:r>
              <a:rPr lang="fr-FR" dirty="0" err="1"/>
              <a:t>Tres</a:t>
            </a:r>
            <a:r>
              <a:rPr lang="fr-FR" dirty="0"/>
              <a:t> populaire + polyvalent + </a:t>
            </a:r>
            <a:r>
              <a:rPr lang="fr-FR" dirty="0" err="1"/>
              <a:t>leaderboard</a:t>
            </a:r>
            <a:r>
              <a:rPr lang="fr-FR" dirty="0"/>
              <a:t> </a:t>
            </a:r>
            <a:r>
              <a:rPr lang="fr-FR" dirty="0" err="1"/>
              <a:t>Kaggle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6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Le contexte (comment un mot se positionne par rapport aux autres mots)</a:t>
            </a:r>
          </a:p>
          <a:p>
            <a:r>
              <a:rPr lang="fr-FR" dirty="0"/>
              <a:t>Ex:</a:t>
            </a:r>
          </a:p>
          <a:p>
            <a:r>
              <a:rPr lang="fr-FR" dirty="0"/>
              <a:t>Pilule et prise de poids (proximité, mise en balance)</a:t>
            </a:r>
          </a:p>
          <a:p>
            <a:endParaRPr lang="fr-FR" dirty="0"/>
          </a:p>
          <a:p>
            <a:r>
              <a:rPr lang="fr-FR" dirty="0"/>
              <a:t>T-SNE est </a:t>
            </a:r>
            <a:r>
              <a:rPr lang="fr-FR" dirty="0" err="1"/>
              <a:t>tres</a:t>
            </a:r>
            <a:r>
              <a:rPr lang="fr-FR" dirty="0"/>
              <a:t> lent (complexité algorithmique), plutôt destiné par la visualisation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670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Distance entre mot peut être négative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77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les avancées récentes dans le domaine des GPU et la disponibilité de vaste jeux de données </a:t>
            </a:r>
            <a:r>
              <a:rPr lang="fr-FR" dirty="0" err="1"/>
              <a:t>labelisées</a:t>
            </a:r>
            <a:r>
              <a:rPr lang="fr-FR" dirty="0"/>
              <a:t>, les réseaux de neurones et plus exactement  les réseaux profonds connaissent un spectaculaire regain notamment dans la reconnaissance d’image mais aussi dans le traitement automatique du langage.</a:t>
            </a:r>
          </a:p>
          <a:p>
            <a:r>
              <a:rPr lang="fr-FR" dirty="0"/>
              <a:t>Je pense notamment aux architectures récurrentes ou </a:t>
            </a:r>
            <a:r>
              <a:rPr lang="fr-FR" dirty="0" err="1"/>
              <a:t>convolutionnelles</a:t>
            </a:r>
            <a:r>
              <a:rPr lang="fr-FR" dirty="0"/>
              <a:t> qui sont capables de modéliser des séquences (de mots).</a:t>
            </a:r>
          </a:p>
          <a:p>
            <a:r>
              <a:rPr lang="fr-FR" dirty="0"/>
              <a:t>L’objectif de ce projet est de vérifier expérimentalement sur un cas réel de traitement du langage supervisé, le gain apporté par une approche « réseaux profonds », par rapport a une approche plus classique.</a:t>
            </a:r>
          </a:p>
          <a:p>
            <a:r>
              <a:rPr lang="fr-FR" dirty="0"/>
              <a:t>Ce comparatif sera multi-facette et ne se limitera pas uniquement à la qualité de la prédiction, mais tiendra compte des aspects pratiques (outillage, </a:t>
            </a:r>
            <a:r>
              <a:rPr lang="fr-FR" dirty="0" err="1"/>
              <a:t>interprétabilité</a:t>
            </a:r>
            <a:r>
              <a:rPr lang="fr-FR" dirty="0"/>
              <a:t>, la pérennité technologique moyen terme, …)</a:t>
            </a:r>
          </a:p>
          <a:p>
            <a:r>
              <a:rPr lang="fr-FR" dirty="0"/>
              <a:t>Une startup intervenant dans le domaine pharmacologique, POSOS, a publié un défi consistant à classer des questions portant sur des médicaments dans 51 intentions.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4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Procédé pas très orthodoxe</a:t>
            </a:r>
          </a:p>
          <a:p>
            <a:endParaRPr lang="fr-FR" dirty="0"/>
          </a:p>
          <a:p>
            <a:r>
              <a:rPr lang="fr-FR" dirty="0"/>
              <a:t>Un sujet extrait par NMF est défini par ses composants (jeton)</a:t>
            </a:r>
          </a:p>
          <a:p>
            <a:r>
              <a:rPr lang="fr-FR" dirty="0"/>
              <a:t>Calcul de la </a:t>
            </a:r>
            <a:r>
              <a:rPr lang="fr-FR" dirty="0" err="1"/>
              <a:t>proba</a:t>
            </a:r>
            <a:r>
              <a:rPr lang="fr-FR" dirty="0"/>
              <a:t> qu’un texte soit en rapport avec un sujet</a:t>
            </a:r>
          </a:p>
          <a:p>
            <a:endParaRPr lang="fr-FR" dirty="0"/>
          </a:p>
          <a:p>
            <a:r>
              <a:rPr lang="fr-FR" dirty="0"/>
              <a:t>On compte sur le fait que les sujets soient corrélés avec les labels</a:t>
            </a:r>
          </a:p>
          <a:p>
            <a:endParaRPr lang="fr-FR" dirty="0"/>
          </a:p>
          <a:p>
            <a:r>
              <a:rPr lang="fr-FR" dirty="0"/>
              <a:t>Le jeu de ses </a:t>
            </a:r>
            <a:r>
              <a:rPr lang="fr-FR" dirty="0" err="1"/>
              <a:t>proba</a:t>
            </a:r>
            <a:r>
              <a:rPr lang="fr-FR" dirty="0"/>
              <a:t> d’appartenance a un sujet peut </a:t>
            </a:r>
            <a:r>
              <a:rPr lang="fr-FR" dirty="0" err="1"/>
              <a:t>etre</a:t>
            </a:r>
            <a:r>
              <a:rPr lang="fr-FR" dirty="0"/>
              <a:t> discriminante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566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Mesure de performance sur test  (capacité de généralisation)</a:t>
            </a:r>
          </a:p>
          <a:p>
            <a:r>
              <a:rPr lang="fr-FR" dirty="0"/>
              <a:t>15%</a:t>
            </a:r>
          </a:p>
          <a:p>
            <a:r>
              <a:rPr lang="fr-FR" dirty="0" err="1"/>
              <a:t>Reduit</a:t>
            </a:r>
            <a:r>
              <a:rPr lang="fr-FR" dirty="0"/>
              <a:t> d’autant plus les données d’apprentissage</a:t>
            </a:r>
          </a:p>
          <a:p>
            <a:r>
              <a:rPr lang="fr-FR" dirty="0"/>
              <a:t>Dilemme entre quantité de données pour l’apprentissage et la robustesse de la prise de perf sur test</a:t>
            </a:r>
          </a:p>
          <a:p>
            <a:r>
              <a:rPr lang="fr-FR" dirty="0"/>
              <a:t>Pas de découpage stratifié </a:t>
            </a:r>
            <a:r>
              <a:rPr lang="fr-FR" dirty="0" err="1"/>
              <a:t>meme</a:t>
            </a:r>
            <a:r>
              <a:rPr lang="fr-FR" dirty="0"/>
              <a:t> si la cible est déséquilibrée -&gt; aléatoire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20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</a:t>
            </a:r>
            <a:r>
              <a:rPr lang="fr-FR" dirty="0" err="1"/>
              <a:t>params</a:t>
            </a:r>
            <a:r>
              <a:rPr lang="fr-FR" dirty="0"/>
              <a:t> contrôle la complexité de la modélisation (partitionnement)</a:t>
            </a:r>
          </a:p>
          <a:p>
            <a:r>
              <a:rPr lang="fr-FR" dirty="0"/>
              <a:t>CV -&gt; </a:t>
            </a:r>
            <a:r>
              <a:rPr lang="fr-FR" dirty="0" err="1"/>
              <a:t>evite</a:t>
            </a:r>
            <a:r>
              <a:rPr lang="fr-FR" dirty="0"/>
              <a:t> d’introduire des biais dans la </a:t>
            </a:r>
            <a:r>
              <a:rPr lang="fr-FR" dirty="0" err="1"/>
              <a:t>modelisation</a:t>
            </a:r>
            <a:r>
              <a:rPr lang="fr-FR" dirty="0"/>
              <a:t> du a un choix arbitraire de découpage.</a:t>
            </a:r>
          </a:p>
          <a:p>
            <a:r>
              <a:rPr lang="fr-FR" dirty="0" err="1"/>
              <a:t>Interessant</a:t>
            </a:r>
            <a:r>
              <a:rPr lang="fr-FR" dirty="0"/>
              <a:t> d’observer la variabilité de l’erreur sur le </a:t>
            </a:r>
            <a:r>
              <a:rPr lang="fr-FR" dirty="0" err="1"/>
              <a:t>fold</a:t>
            </a:r>
            <a:r>
              <a:rPr lang="fr-FR" dirty="0"/>
              <a:t> (validation)</a:t>
            </a:r>
          </a:p>
          <a:p>
            <a:endParaRPr lang="fr-FR" dirty="0"/>
          </a:p>
          <a:p>
            <a:r>
              <a:rPr lang="fr-FR" dirty="0"/>
              <a:t>Critère d’</a:t>
            </a:r>
            <a:r>
              <a:rPr lang="fr-FR" dirty="0" err="1"/>
              <a:t>arret</a:t>
            </a:r>
            <a:r>
              <a:rPr lang="fr-FR" dirty="0"/>
              <a:t> pour éviter le </a:t>
            </a:r>
            <a:r>
              <a:rPr lang="fr-FR" dirty="0" err="1"/>
              <a:t>surapprentissage</a:t>
            </a:r>
            <a:r>
              <a:rPr lang="fr-FR" dirty="0"/>
              <a:t> (patience)</a:t>
            </a:r>
          </a:p>
          <a:p>
            <a:endParaRPr lang="fr-FR" dirty="0"/>
          </a:p>
          <a:p>
            <a:r>
              <a:rPr lang="fr-FR" dirty="0"/>
              <a:t>ETA permet d’atténuer les contributions des arbres qui corrigent les erreurs successives</a:t>
            </a:r>
          </a:p>
          <a:p>
            <a:endParaRPr lang="fr-FR" dirty="0"/>
          </a:p>
          <a:p>
            <a:r>
              <a:rPr lang="fr-FR" dirty="0"/>
              <a:t>Ajustement final fait qu’on n’a plus qu’une estimation moyenne de l’erreur de </a:t>
            </a:r>
            <a:r>
              <a:rPr lang="fr-FR" dirty="0" err="1"/>
              <a:t>generalisation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23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moyenne Micro est une mesure globale de la qualité de la classification quelque soit la classe</a:t>
            </a:r>
          </a:p>
          <a:p>
            <a:r>
              <a:rPr lang="fr-FR" dirty="0"/>
              <a:t>La moyenne Macro est la moyenne des erreurs/précisions relevés par classe: il ne tient pas compte de la distribution de la cible</a:t>
            </a:r>
          </a:p>
          <a:p>
            <a:endParaRPr lang="fr-FR" dirty="0"/>
          </a:p>
          <a:p>
            <a:r>
              <a:rPr lang="fr-FR" dirty="0"/>
              <a:t>F1 score est une moyenne harmonique entre la </a:t>
            </a:r>
            <a:r>
              <a:rPr lang="fr-FR" dirty="0" err="1"/>
              <a:t>precision</a:t>
            </a:r>
            <a:r>
              <a:rPr lang="fr-FR" dirty="0"/>
              <a:t> et le rappel</a:t>
            </a:r>
          </a:p>
          <a:p>
            <a:endParaRPr lang="fr-FR" dirty="0"/>
          </a:p>
          <a:p>
            <a:r>
              <a:rPr lang="fr-FR" dirty="0"/>
              <a:t>La fonction objective (ou de perte) tient compte de la distribution de la cible, il est préférable d’aligner la métrique d’</a:t>
            </a:r>
            <a:r>
              <a:rPr lang="fr-FR" dirty="0" err="1"/>
              <a:t>evaluation</a:t>
            </a:r>
            <a:r>
              <a:rPr lang="fr-FR" dirty="0"/>
              <a:t> de la perf par rapport a celle qui est utilisé par l’optimiseur</a:t>
            </a:r>
          </a:p>
          <a:p>
            <a:endParaRPr lang="fr-FR" dirty="0"/>
          </a:p>
          <a:p>
            <a:r>
              <a:rPr lang="fr-FR" dirty="0"/>
              <a:t>Les caractéristiques ajoutées manuellement sont peu probants en regardant l’importance des variables</a:t>
            </a:r>
          </a:p>
          <a:p>
            <a:r>
              <a:rPr lang="fr-FR" dirty="0"/>
              <a:t>Count –&gt; peut </a:t>
            </a:r>
            <a:r>
              <a:rPr lang="fr-FR" dirty="0" err="1"/>
              <a:t>etre</a:t>
            </a:r>
            <a:r>
              <a:rPr lang="fr-FR" dirty="0"/>
              <a:t> pas </a:t>
            </a:r>
            <a:r>
              <a:rPr lang="fr-FR" dirty="0" err="1"/>
              <a:t>tres</a:t>
            </a:r>
            <a:r>
              <a:rPr lang="fr-FR" dirty="0"/>
              <a:t> pertinent</a:t>
            </a:r>
          </a:p>
          <a:p>
            <a:r>
              <a:rPr lang="fr-FR" dirty="0"/>
              <a:t>Gain moyen apporté par chaque variable, semble </a:t>
            </a:r>
            <a:r>
              <a:rPr lang="fr-FR" dirty="0" err="1"/>
              <a:t>etre</a:t>
            </a:r>
            <a:r>
              <a:rPr lang="fr-FR" dirty="0"/>
              <a:t> meilleur (quantitatif)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40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Decision</a:t>
            </a:r>
            <a:r>
              <a:rPr lang="fr-FR" dirty="0"/>
              <a:t> -&gt; classe ayant la </a:t>
            </a:r>
            <a:r>
              <a:rPr lang="fr-FR" dirty="0" err="1"/>
              <a:t>proba</a:t>
            </a:r>
            <a:r>
              <a:rPr lang="fr-FR" dirty="0"/>
              <a:t> le plus élevée</a:t>
            </a:r>
          </a:p>
          <a:p>
            <a:r>
              <a:rPr lang="fr-FR" dirty="0"/>
              <a:t>Limite de la classification sur l’occurrence simultanée de 2 indicateurs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84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Estimateur universel ou on construit une architecture d’apprentissage de manière </a:t>
            </a:r>
            <a:r>
              <a:rPr lang="fr-FR" dirty="0" err="1"/>
              <a:t>tres</a:t>
            </a:r>
            <a:r>
              <a:rPr lang="fr-FR" dirty="0"/>
              <a:t> flexible/fine.</a:t>
            </a:r>
          </a:p>
          <a:p>
            <a:r>
              <a:rPr lang="fr-FR" dirty="0"/>
              <a:t>Boite a outil avec la difficulté de choisir la bonne architecture qui réponde aux spécificités du problème a </a:t>
            </a:r>
            <a:r>
              <a:rPr lang="fr-FR" dirty="0" err="1"/>
              <a:t>resoudre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62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principes qui vont guider l’élaboration de la </a:t>
            </a:r>
            <a:r>
              <a:rPr lang="fr-FR" dirty="0" err="1"/>
              <a:t>representation</a:t>
            </a:r>
            <a:r>
              <a:rPr lang="fr-FR" dirty="0"/>
              <a:t> des textes et de la modélisation</a:t>
            </a:r>
          </a:p>
          <a:p>
            <a:r>
              <a:rPr lang="fr-FR" dirty="0"/>
              <a:t>Un </a:t>
            </a:r>
            <a:r>
              <a:rPr lang="fr-FR" dirty="0" err="1"/>
              <a:t>reseau</a:t>
            </a:r>
            <a:r>
              <a:rPr lang="fr-FR" dirty="0"/>
              <a:t> unique qui englobe les </a:t>
            </a:r>
            <a:r>
              <a:rPr lang="fr-FR" dirty="0" err="1"/>
              <a:t>problematiques</a:t>
            </a:r>
            <a:r>
              <a:rPr lang="fr-FR" dirty="0"/>
              <a:t> de </a:t>
            </a:r>
            <a:r>
              <a:rPr lang="fr-FR" dirty="0" err="1"/>
              <a:t>representation</a:t>
            </a:r>
            <a:r>
              <a:rPr lang="fr-FR" dirty="0"/>
              <a:t> et d’estimation</a:t>
            </a:r>
          </a:p>
          <a:p>
            <a:r>
              <a:rPr lang="fr-FR" dirty="0" err="1"/>
              <a:t>Privilègie</a:t>
            </a:r>
            <a:r>
              <a:rPr lang="fr-FR" dirty="0"/>
              <a:t> les architectures qui peuvent traiter les </a:t>
            </a:r>
            <a:r>
              <a:rPr lang="fr-FR" dirty="0" err="1"/>
              <a:t>sequences</a:t>
            </a:r>
            <a:r>
              <a:rPr lang="fr-FR" dirty="0"/>
              <a:t> (interdépendances des mots dans une </a:t>
            </a:r>
            <a:r>
              <a:rPr lang="fr-FR" dirty="0" err="1"/>
              <a:t>sequence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Il y a plusieurs options architecturales a tester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637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Principe : mots interchangeables dans un </a:t>
            </a:r>
            <a:r>
              <a:rPr lang="fr-FR" dirty="0" err="1"/>
              <a:t>context</a:t>
            </a:r>
            <a:r>
              <a:rPr lang="fr-FR" dirty="0"/>
              <a:t> donné sont </a:t>
            </a:r>
            <a:r>
              <a:rPr lang="fr-FR" dirty="0" err="1"/>
              <a:t>semantiquement</a:t>
            </a:r>
            <a:r>
              <a:rPr lang="fr-FR" dirty="0"/>
              <a:t> proches</a:t>
            </a:r>
          </a:p>
          <a:p>
            <a:r>
              <a:rPr lang="fr-FR" dirty="0" err="1"/>
              <a:t>Reduction</a:t>
            </a:r>
            <a:r>
              <a:rPr lang="fr-FR" dirty="0"/>
              <a:t> dimensionnelle piloté par la proximité </a:t>
            </a:r>
            <a:r>
              <a:rPr lang="fr-FR" dirty="0" err="1"/>
              <a:t>semantique</a:t>
            </a:r>
            <a:endParaRPr lang="fr-FR" dirty="0"/>
          </a:p>
          <a:p>
            <a:r>
              <a:rPr lang="fr-FR" dirty="0"/>
              <a:t>Permet de limite la perte </a:t>
            </a:r>
            <a:r>
              <a:rPr lang="fr-FR" dirty="0" err="1"/>
              <a:t>semantique</a:t>
            </a:r>
            <a:r>
              <a:rPr lang="fr-FR" dirty="0"/>
              <a:t> en cas de simplification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08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Situation commune </a:t>
            </a:r>
            <a:r>
              <a:rPr lang="fr-FR" dirty="0" err="1"/>
              <a:t>surtourt</a:t>
            </a:r>
            <a:r>
              <a:rPr lang="fr-FR" dirty="0"/>
              <a:t> si le vocabulaire est spécialisé</a:t>
            </a:r>
          </a:p>
          <a:p>
            <a:r>
              <a:rPr lang="fr-FR" dirty="0"/>
              <a:t>Etat de l’art : </a:t>
            </a:r>
            <a:r>
              <a:rPr lang="fr-FR" b="1" dirty="0"/>
              <a:t>transfert de </a:t>
            </a:r>
            <a:r>
              <a:rPr lang="fr-FR" b="1" dirty="0" err="1"/>
              <a:t>modele</a:t>
            </a:r>
            <a:r>
              <a:rPr lang="fr-FR" dirty="0"/>
              <a:t> de plongement</a:t>
            </a:r>
          </a:p>
          <a:p>
            <a:endParaRPr lang="fr-FR" dirty="0"/>
          </a:p>
          <a:p>
            <a:r>
              <a:rPr lang="fr-FR" dirty="0"/>
              <a:t>Projeter les mots inconnus vers leur entité plus une variation stochastique afin que les mots identiques soient projetés sur le </a:t>
            </a:r>
            <a:r>
              <a:rPr lang="fr-FR" dirty="0" err="1"/>
              <a:t>meme</a:t>
            </a:r>
            <a:r>
              <a:rPr lang="fr-FR" dirty="0"/>
              <a:t> point.</a:t>
            </a:r>
          </a:p>
          <a:p>
            <a:r>
              <a:rPr lang="fr-FR" dirty="0"/>
              <a:t>Amplitude de cette variation stochastique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3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38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Anedocte</a:t>
            </a:r>
            <a:r>
              <a:rPr lang="fr-FR" dirty="0"/>
              <a:t> sur le </a:t>
            </a:r>
            <a:r>
              <a:rPr lang="fr-FR" dirty="0" err="1"/>
              <a:t>materiel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674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Base pour estimer le gain apporté par des architectures plus sophistiquées</a:t>
            </a:r>
          </a:p>
          <a:p>
            <a:r>
              <a:rPr lang="fr-FR" dirty="0"/>
              <a:t>Principe de parcimonie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692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un réseau normal, entrée et sortie sont indépendants</a:t>
            </a:r>
          </a:p>
          <a:p>
            <a:r>
              <a:rPr lang="fr-FR" dirty="0"/>
              <a:t>Introduire un état </a:t>
            </a:r>
            <a:r>
              <a:rPr lang="fr-FR" dirty="0" err="1"/>
              <a:t>intermediaire</a:t>
            </a:r>
            <a:r>
              <a:rPr lang="fr-FR" dirty="0"/>
              <a:t> h (mémoire) au temps </a:t>
            </a:r>
            <a:r>
              <a:rPr lang="fr-FR" dirty="0" err="1"/>
              <a:t>t</a:t>
            </a:r>
            <a:r>
              <a:rPr lang="fr-FR" dirty="0"/>
              <a:t> qui dépend d’une entrée x(</a:t>
            </a:r>
            <a:r>
              <a:rPr lang="fr-FR" dirty="0" err="1"/>
              <a:t>t</a:t>
            </a:r>
            <a:r>
              <a:rPr lang="fr-FR" dirty="0"/>
              <a:t>) et de l’état précédent. </a:t>
            </a:r>
            <a:r>
              <a:rPr lang="fr-FR" dirty="0" err="1"/>
              <a:t>Combination</a:t>
            </a:r>
            <a:r>
              <a:rPr lang="fr-FR" dirty="0"/>
              <a:t> </a:t>
            </a:r>
            <a:r>
              <a:rPr lang="fr-FR" dirty="0" err="1"/>
              <a:t>lineaire</a:t>
            </a:r>
            <a:r>
              <a:rPr lang="fr-FR" dirty="0"/>
              <a:t> des x(</a:t>
            </a:r>
            <a:r>
              <a:rPr lang="fr-FR" dirty="0" err="1"/>
              <a:t>t</a:t>
            </a:r>
            <a:r>
              <a:rPr lang="fr-FR" dirty="0"/>
              <a:t>) et s(t-1) avec une fonction d’activation non </a:t>
            </a:r>
            <a:r>
              <a:rPr lang="fr-FR" dirty="0" err="1"/>
              <a:t>lineaire</a:t>
            </a:r>
            <a:endParaRPr lang="fr-FR" dirty="0"/>
          </a:p>
          <a:p>
            <a:r>
              <a:rPr lang="fr-FR" dirty="0" err="1"/>
              <a:t>Many</a:t>
            </a:r>
            <a:r>
              <a:rPr lang="fr-FR" dirty="0"/>
              <a:t>-to-one RNN</a:t>
            </a:r>
          </a:p>
          <a:p>
            <a:endParaRPr lang="fr-FR" b="1" dirty="0"/>
          </a:p>
          <a:p>
            <a:r>
              <a:rPr lang="fr-FR" dirty="0"/>
              <a:t>LSTM </a:t>
            </a:r>
            <a:r>
              <a:rPr lang="fr-FR" dirty="0" err="1"/>
              <a:t>resolves</a:t>
            </a:r>
            <a:r>
              <a:rPr lang="fr-FR" dirty="0"/>
              <a:t> </a:t>
            </a:r>
            <a:r>
              <a:rPr lang="fr-FR" dirty="0" err="1"/>
              <a:t>vanishing</a:t>
            </a:r>
            <a:r>
              <a:rPr lang="fr-FR" dirty="0"/>
              <a:t> gradient</a:t>
            </a:r>
          </a:p>
          <a:p>
            <a:r>
              <a:rPr lang="fr-FR" dirty="0"/>
              <a:t>LSTM cellule (</a:t>
            </a:r>
            <a:r>
              <a:rPr lang="fr-FR" dirty="0" err="1"/>
              <a:t>micro-architecture</a:t>
            </a:r>
            <a:r>
              <a:rPr lang="fr-FR" dirty="0"/>
              <a:t>) qui comportent 3 portiques (entrée, sortie et oubli)  qui régulent la mise a jour de l’</a:t>
            </a:r>
            <a:r>
              <a:rPr lang="fr-FR" dirty="0" err="1"/>
              <a:t>etat</a:t>
            </a:r>
            <a:r>
              <a:rPr lang="fr-FR" dirty="0"/>
              <a:t> de la mémoire</a:t>
            </a:r>
          </a:p>
          <a:p>
            <a:r>
              <a:rPr lang="fr-FR" dirty="0"/>
              <a:t>X -&gt; filtre</a:t>
            </a:r>
          </a:p>
          <a:p>
            <a:r>
              <a:rPr lang="fr-FR" dirty="0"/>
              <a:t>Sigma -&gt; </a:t>
            </a:r>
            <a:r>
              <a:rPr lang="fr-FR" dirty="0" err="1"/>
              <a:t>sigmoid</a:t>
            </a:r>
            <a:endParaRPr lang="fr-FR" dirty="0"/>
          </a:p>
          <a:p>
            <a:endParaRPr lang="fr-FR" dirty="0"/>
          </a:p>
          <a:p>
            <a:r>
              <a:rPr lang="fr-FR" dirty="0"/>
              <a:t>Test bidirectionnel ou directionnel (gauche vers la droite)</a:t>
            </a:r>
          </a:p>
          <a:p>
            <a:r>
              <a:rPr lang="fr-FR" dirty="0"/>
              <a:t>Matrice de plongement (chaque mot -&gt; vecteur)</a:t>
            </a:r>
          </a:p>
          <a:p>
            <a:r>
              <a:rPr lang="fr-FR" dirty="0"/>
              <a:t>Dense -&gt; </a:t>
            </a:r>
            <a:r>
              <a:rPr lang="fr-FR" dirty="0" err="1"/>
              <a:t>completement</a:t>
            </a:r>
            <a:r>
              <a:rPr lang="fr-FR" dirty="0"/>
              <a:t> connecté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51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Convolution?</a:t>
            </a:r>
          </a:p>
          <a:p>
            <a:endParaRPr lang="fr-FR" b="1" dirty="0"/>
          </a:p>
          <a:p>
            <a:r>
              <a:rPr lang="fr-FR" b="1" dirty="0"/>
              <a:t>CNN + </a:t>
            </a:r>
            <a:r>
              <a:rPr lang="fr-FR" b="1" dirty="0" err="1"/>
              <a:t>MaxPooling</a:t>
            </a:r>
            <a:endParaRPr lang="fr-FR" b="1" dirty="0"/>
          </a:p>
          <a:p>
            <a:endParaRPr lang="fr-FR" dirty="0"/>
          </a:p>
          <a:p>
            <a:r>
              <a:rPr lang="fr-FR" dirty="0"/>
              <a:t>Variante par rapport RNN  -&gt; couche de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97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929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50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Taux d’apprentissage adaptatif (</a:t>
            </a:r>
            <a:r>
              <a:rPr lang="fr-FR" dirty="0" err="1"/>
              <a:t>LRPlateau</a:t>
            </a:r>
            <a:r>
              <a:rPr lang="fr-FR" dirty="0"/>
              <a:t> rappel)</a:t>
            </a:r>
          </a:p>
          <a:p>
            <a:endParaRPr lang="fr-FR" dirty="0"/>
          </a:p>
          <a:p>
            <a:r>
              <a:rPr lang="fr-FR" dirty="0"/>
              <a:t>Fossé entre les score micro vs macro</a:t>
            </a:r>
          </a:p>
          <a:p>
            <a:endParaRPr lang="fr-FR" dirty="0"/>
          </a:p>
          <a:p>
            <a:r>
              <a:rPr lang="fr-FR" dirty="0"/>
              <a:t>Risque de </a:t>
            </a:r>
            <a:r>
              <a:rPr lang="fr-FR" dirty="0" err="1"/>
              <a:t>surapprentissage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99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Vue générale des différents chemins d’apprentissage</a:t>
            </a:r>
          </a:p>
          <a:p>
            <a:r>
              <a:rPr lang="fr-FR" dirty="0" err="1"/>
              <a:t>Interessant</a:t>
            </a:r>
            <a:r>
              <a:rPr lang="fr-FR" dirty="0"/>
              <a:t> pour les comparer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807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85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95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</a:t>
            </a:r>
            <a:r>
              <a:rPr lang="fr-FR" dirty="0" err="1"/>
              <a:t>etape</a:t>
            </a:r>
            <a:r>
              <a:rPr lang="fr-FR" dirty="0"/>
              <a:t> importante à ne pas négliger, l’analyse des données d’apprentissage pour mieux comprendre la nature du problème à résoudre et permettant d’élaborer l’ensemble des procédures appropriées.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7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232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472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778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76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44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17D68-906C-0D4D-9FD0-86590FF4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1" y="2882347"/>
            <a:ext cx="2158668" cy="121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cible a </a:t>
            </a:r>
            <a:r>
              <a:rPr lang="fr-FR" dirty="0" err="1"/>
              <a:t>étét</a:t>
            </a:r>
            <a:r>
              <a:rPr lang="fr-FR" dirty="0"/>
              <a:t> </a:t>
            </a:r>
            <a:r>
              <a:rPr lang="fr-FR" dirty="0" err="1"/>
              <a:t>anonimisée</a:t>
            </a:r>
            <a:r>
              <a:rPr lang="fr-FR" dirty="0"/>
              <a:t> (index).</a:t>
            </a:r>
          </a:p>
          <a:p>
            <a:r>
              <a:rPr lang="fr-FR" dirty="0"/>
              <a:t>Diversité dans le style d’écriture</a:t>
            </a:r>
          </a:p>
          <a:p>
            <a:r>
              <a:rPr lang="fr-FR" dirty="0"/>
              <a:t>Style parfois familier/approximatif (phonétique)</a:t>
            </a:r>
          </a:p>
          <a:p>
            <a:r>
              <a:rPr lang="fr-FR" dirty="0"/>
              <a:t>Faute de grammaire/orthographe</a:t>
            </a:r>
          </a:p>
          <a:p>
            <a:r>
              <a:rPr lang="fr-FR" dirty="0"/>
              <a:t>+/- concis (plusieurs phrases)</a:t>
            </a:r>
          </a:p>
          <a:p>
            <a:r>
              <a:rPr lang="fr-FR" dirty="0"/>
              <a:t>On note la présence de nom de médicaments (vocabulaire spécialisé)</a:t>
            </a:r>
          </a:p>
          <a:p>
            <a:r>
              <a:rPr lang="fr-FR" dirty="0"/>
              <a:t>Morphologie de la question: description du contexte (</a:t>
            </a:r>
            <a:r>
              <a:rPr lang="fr-FR" dirty="0" err="1"/>
              <a:t>symptome</a:t>
            </a:r>
            <a:r>
              <a:rPr lang="fr-FR" dirty="0"/>
              <a:t>, traitement) + la question qui fait référence au contexte précédemment exposé.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4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on observe la distribution de la cible</a:t>
            </a:r>
          </a:p>
          <a:p>
            <a:r>
              <a:rPr lang="fr-FR" dirty="0"/>
              <a:t>Nombre important de labels</a:t>
            </a:r>
          </a:p>
          <a:p>
            <a:r>
              <a:rPr lang="fr-FR" dirty="0"/>
              <a:t>Peu équilibré</a:t>
            </a:r>
          </a:p>
          <a:p>
            <a:r>
              <a:rPr lang="fr-FR" dirty="0"/>
              <a:t>Certains labels ont peu d’observations pour les caractériser</a:t>
            </a:r>
          </a:p>
          <a:p>
            <a:endParaRPr lang="fr-FR" dirty="0"/>
          </a:p>
          <a:p>
            <a:r>
              <a:rPr lang="fr-FR" dirty="0"/>
              <a:t>Tout ca pour dire que la tache de classification sera difficile et que l’algorithme devrait </a:t>
            </a:r>
            <a:r>
              <a:rPr lang="fr-FR" dirty="0" err="1"/>
              <a:t>etre</a:t>
            </a:r>
            <a:r>
              <a:rPr lang="fr-FR" dirty="0"/>
              <a:t> robustesse pour apprendre sur des données dont la distribution peu équilibrée. Notamment, les classes peu fréquentes. </a:t>
            </a:r>
          </a:p>
          <a:p>
            <a:r>
              <a:rPr lang="fr-FR" dirty="0"/>
              <a:t>Question sur des indicateurs adaptés pour ce type de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4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va s’intéresser maintenant à la signification des labels</a:t>
            </a:r>
          </a:p>
          <a:p>
            <a:endParaRPr lang="fr-FR" dirty="0"/>
          </a:p>
          <a:p>
            <a:r>
              <a:rPr lang="fr-FR" dirty="0"/>
              <a:t>analyse manuelle des textes pour les classes majoritaires</a:t>
            </a:r>
          </a:p>
          <a:p>
            <a:r>
              <a:rPr lang="fr-FR" dirty="0"/>
              <a:t>Contexte est important pour discriminer (</a:t>
            </a:r>
            <a:r>
              <a:rPr lang="fr-FR" dirty="0" err="1"/>
              <a:t>co</a:t>
            </a:r>
            <a:r>
              <a:rPr lang="fr-FR" dirty="0"/>
              <a:t> occurrence de mots suffit elle?)</a:t>
            </a:r>
          </a:p>
          <a:p>
            <a:r>
              <a:rPr lang="fr-FR" dirty="0"/>
              <a:t>Peut </a:t>
            </a:r>
            <a:r>
              <a:rPr lang="fr-FR" dirty="0" err="1"/>
              <a:t>etre</a:t>
            </a:r>
            <a:r>
              <a:rPr lang="fr-FR" dirty="0"/>
              <a:t> certain médicaments sont plus sujet à des effets secondaires?</a:t>
            </a:r>
          </a:p>
          <a:p>
            <a:r>
              <a:rPr lang="fr-FR" dirty="0"/>
              <a:t>Classes </a:t>
            </a:r>
            <a:r>
              <a:rPr lang="fr-FR" dirty="0" err="1"/>
              <a:t>particulieres</a:t>
            </a:r>
            <a:r>
              <a:rPr lang="fr-FR" dirty="0"/>
              <a:t> : pas d’intention et intentions multiples </a:t>
            </a:r>
          </a:p>
          <a:p>
            <a:endParaRPr lang="fr-FR" dirty="0"/>
          </a:p>
          <a:p>
            <a:r>
              <a:rPr lang="fr-FR" dirty="0"/>
              <a:t>Extraction automatique du sujet qui est </a:t>
            </a:r>
            <a:r>
              <a:rPr lang="fr-FR" dirty="0" err="1"/>
              <a:t>caracterisé</a:t>
            </a:r>
            <a:r>
              <a:rPr lang="fr-FR" dirty="0"/>
              <a:t> par un ensemble de mots clés (composants)</a:t>
            </a:r>
          </a:p>
          <a:p>
            <a:r>
              <a:rPr lang="fr-FR" dirty="0"/>
              <a:t>NMF est une technique de </a:t>
            </a:r>
            <a:r>
              <a:rPr lang="fr-FR" dirty="0" err="1"/>
              <a:t>decomposition</a:t>
            </a:r>
            <a:r>
              <a:rPr lang="fr-FR" dirty="0"/>
              <a:t> matricielle qui permet notamment de faire de la </a:t>
            </a:r>
            <a:r>
              <a:rPr lang="fr-FR" dirty="0" err="1"/>
              <a:t>reduction</a:t>
            </a:r>
            <a:r>
              <a:rPr lang="fr-FR" dirty="0"/>
              <a:t> dimensionnelle dans un espace non orthogonal. Une contrainte de positivité est appliqué pour l’</a:t>
            </a:r>
            <a:r>
              <a:rPr lang="fr-FR" dirty="0" err="1"/>
              <a:t>interprétabilité</a:t>
            </a:r>
            <a:endParaRPr lang="fr-FR" dirty="0"/>
          </a:p>
          <a:p>
            <a:r>
              <a:rPr lang="fr-FR" dirty="0"/>
              <a:t>On constate un certain de correspondance entre les intentions (label) et les sujets extraits</a:t>
            </a:r>
          </a:p>
          <a:p>
            <a:r>
              <a:rPr lang="fr-FR" dirty="0"/>
              <a:t>-&gt; </a:t>
            </a:r>
            <a:r>
              <a:rPr lang="fr-FR" dirty="0" err="1"/>
              <a:t>caracteristiques</a:t>
            </a:r>
            <a:r>
              <a:rPr lang="fr-FR" dirty="0"/>
              <a:t> indicatrice du label (vraisemblance)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1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Examen de la distribution des </a:t>
            </a:r>
            <a:r>
              <a:rPr lang="fr-FR" dirty="0" err="1"/>
              <a:t>caracteristiques</a:t>
            </a:r>
            <a:r>
              <a:rPr lang="fr-FR" dirty="0"/>
              <a:t> dans un espace </a:t>
            </a:r>
            <a:r>
              <a:rPr lang="fr-FR" dirty="0" err="1"/>
              <a:t>numerique</a:t>
            </a:r>
            <a:endParaRPr lang="fr-FR" dirty="0"/>
          </a:p>
          <a:p>
            <a:endParaRPr lang="fr-FR" dirty="0"/>
          </a:p>
          <a:p>
            <a:r>
              <a:rPr lang="fr-FR" dirty="0"/>
              <a:t>Vectorisation des textes</a:t>
            </a:r>
          </a:p>
          <a:p>
            <a:r>
              <a:rPr lang="fr-FR" dirty="0"/>
              <a:t>TF-IDF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</a:t>
            </a:r>
            <a:r>
              <a:rPr lang="fr-FR" dirty="0" err="1"/>
              <a:t>Inverted</a:t>
            </a:r>
            <a:r>
              <a:rPr lang="fr-FR" dirty="0"/>
              <a:t>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Reduction</a:t>
            </a:r>
            <a:r>
              <a:rPr lang="fr-FR" dirty="0"/>
              <a:t> dimensionnelle linaire et non </a:t>
            </a:r>
            <a:r>
              <a:rPr lang="fr-FR" dirty="0" err="1"/>
              <a:t>lineaire</a:t>
            </a:r>
            <a:endParaRPr lang="fr-FR" dirty="0"/>
          </a:p>
          <a:p>
            <a:r>
              <a:rPr lang="fr-FR" b="1" dirty="0"/>
              <a:t>T-SNE ?</a:t>
            </a:r>
          </a:p>
          <a:p>
            <a:endParaRPr lang="fr-FR" b="1" dirty="0"/>
          </a:p>
          <a:p>
            <a:r>
              <a:rPr lang="fr-FR" dirty="0"/>
              <a:t>Clusters sont difficilement séparables</a:t>
            </a:r>
          </a:p>
          <a:p>
            <a:r>
              <a:rPr lang="fr-FR" dirty="0"/>
              <a:t>Si on reste dans l’espace des vocabulaires (éparse et en haute dimensionnalité : malédiction de la </a:t>
            </a:r>
            <a:r>
              <a:rPr lang="fr-FR" dirty="0" err="1"/>
              <a:t>dimensionalité</a:t>
            </a:r>
            <a:r>
              <a:rPr lang="fr-FR" dirty="0"/>
              <a:t>), les </a:t>
            </a:r>
            <a:r>
              <a:rPr lang="fr-FR" dirty="0" err="1"/>
              <a:t>frontieres</a:t>
            </a:r>
            <a:r>
              <a:rPr lang="fr-FR" dirty="0"/>
              <a:t> de </a:t>
            </a:r>
            <a:r>
              <a:rPr lang="fr-FR" dirty="0" err="1"/>
              <a:t>separation</a:t>
            </a:r>
            <a:r>
              <a:rPr lang="fr-FR" dirty="0"/>
              <a:t> ne sont pas franches</a:t>
            </a:r>
          </a:p>
          <a:p>
            <a:endParaRPr lang="fr-FR" dirty="0"/>
          </a:p>
          <a:p>
            <a:r>
              <a:rPr lang="fr-FR" dirty="0"/>
              <a:t>Il faut </a:t>
            </a:r>
            <a:r>
              <a:rPr lang="fr-FR" dirty="0" err="1"/>
              <a:t>operer</a:t>
            </a:r>
            <a:r>
              <a:rPr lang="fr-FR" dirty="0"/>
              <a:t> dans un autre espace ou les dimensions (</a:t>
            </a:r>
            <a:r>
              <a:rPr lang="fr-FR" dirty="0" err="1"/>
              <a:t>caracteristiques</a:t>
            </a:r>
            <a:r>
              <a:rPr lang="fr-FR" dirty="0"/>
              <a:t>) offre une meilleure </a:t>
            </a:r>
            <a:r>
              <a:rPr lang="fr-FR" dirty="0" err="1"/>
              <a:t>separabilité</a:t>
            </a:r>
            <a:r>
              <a:rPr lang="fr-FR" dirty="0"/>
              <a:t> des labels;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2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caractéristiques sur l’anatomie des textes</a:t>
            </a:r>
          </a:p>
          <a:p>
            <a:r>
              <a:rPr lang="fr-FR" dirty="0"/>
              <a:t>Peut </a:t>
            </a:r>
            <a:r>
              <a:rPr lang="fr-FR" dirty="0" err="1"/>
              <a:t>etre</a:t>
            </a:r>
            <a:r>
              <a:rPr lang="fr-FR" dirty="0"/>
              <a:t> assez peu de cas avec des textes dont le contexte s’étire en longueur</a:t>
            </a:r>
          </a:p>
          <a:p>
            <a:r>
              <a:rPr lang="fr-FR" dirty="0"/>
              <a:t>Toutefois, les questions avec des plusieurs phrases…</a:t>
            </a:r>
          </a:p>
          <a:p>
            <a:endParaRPr lang="fr-FR" dirty="0"/>
          </a:p>
          <a:p>
            <a:r>
              <a:rPr lang="fr-FR" dirty="0"/>
              <a:t>Taux d’erreur orthographique significatif -&gt; </a:t>
            </a:r>
            <a:r>
              <a:rPr lang="fr-FR" dirty="0" err="1"/>
              <a:t>necessite</a:t>
            </a:r>
            <a:r>
              <a:rPr lang="fr-FR" dirty="0"/>
              <a:t> un correction en amont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4A420-0356-4F4F-A150-3AE33495B7C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6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llengedata.ens.fr/fr/challenge/33/predisez_la_reponse_attendue.html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chliao.github.io/supervised/classification/2016/11/26/textclassifier-convolutional/" TargetMode="External"/><Relationship Id="rId5" Type="http://schemas.openxmlformats.org/officeDocument/2006/relationships/hyperlink" Target="https://arxiv.org/abs/1408.5882" TargetMode="External"/><Relationship Id="rId4" Type="http://schemas.openxmlformats.org/officeDocument/2006/relationships/hyperlink" Target="https://github.com/jhuu32/CE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High </a:t>
            </a:r>
            <a:r>
              <a:rPr lang="fr-FR" b="1" dirty="0" err="1"/>
              <a:t>level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underexploited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14252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/>
              <a:t>TRICKY to LEVERAGE ABOVE ANNOTATIONS</a:t>
            </a:r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INcompatible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FULLY </a:t>
            </a:r>
            <a:r>
              <a:rPr lang="fr-FR" dirty="0" err="1"/>
              <a:t>suitable</a:t>
            </a:r>
            <a:r>
              <a:rPr lang="fr-FR" dirty="0"/>
              <a:t>  for NLP</a:t>
            </a:r>
          </a:p>
          <a:p>
            <a:pPr lvl="1"/>
            <a:r>
              <a:rPr lang="fr-FR" dirty="0"/>
              <a:t>BUT Few python </a:t>
            </a:r>
            <a:r>
              <a:rPr lang="fr-FR" dirty="0" err="1"/>
              <a:t>implementationS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KEY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</a:t>
            </a:r>
            <a:r>
              <a:rPr lang="fr-FR" dirty="0" err="1"/>
              <a:t>with</a:t>
            </a:r>
            <a:r>
              <a:rPr lang="fr-FR" dirty="0"/>
              <a:t> HIGH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SMALL SUBSET OF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  <a:p>
            <a:r>
              <a:rPr lang="fr-FR" dirty="0"/>
              <a:t>Once hyper-</a:t>
            </a:r>
            <a:r>
              <a:rPr lang="fr-FR" dirty="0" err="1"/>
              <a:t>parameters</a:t>
            </a:r>
            <a:r>
              <a:rPr lang="fr-FR" dirty="0"/>
              <a:t> are </a:t>
            </a:r>
            <a:r>
              <a:rPr lang="fr-FR" dirty="0" err="1"/>
              <a:t>fixed</a:t>
            </a:r>
            <a:r>
              <a:rPr lang="fr-FR" dirty="0"/>
              <a:t>, fit the model on the </a:t>
            </a:r>
            <a:r>
              <a:rPr lang="fr-FR" dirty="0" err="1"/>
              <a:t>whole</a:t>
            </a:r>
            <a:r>
              <a:rPr lang="fr-FR" dirty="0"/>
              <a:t> training set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OUR CASE STUDY </a:t>
            </a:r>
            <a:r>
              <a:rPr lang="fr-FR" dirty="0" err="1"/>
              <a:t>with</a:t>
            </a:r>
            <a:r>
              <a:rPr lang="fr-FR" dirty="0"/>
              <a:t> label </a:t>
            </a:r>
            <a:r>
              <a:rPr lang="fr-FR" dirty="0" err="1"/>
              <a:t>imbalance</a:t>
            </a:r>
            <a:endParaRPr lang="fr-FR" dirty="0"/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NN</a:t>
            </a:r>
            <a:r>
              <a:rPr lang="fr-FR" dirty="0"/>
              <a:t> (Neural network)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M-gram structure of </a:t>
            </a:r>
            <a:r>
              <a:rPr lang="fr-FR" dirty="0" err="1"/>
              <a:t>words</a:t>
            </a:r>
            <a:r>
              <a:rPr lang="fr-FR" dirty="0"/>
              <a:t> (</a:t>
            </a:r>
            <a:r>
              <a:rPr lang="fr-FR" dirty="0" err="1"/>
              <a:t>padding</a:t>
            </a:r>
            <a:r>
              <a:rPr lang="fr-FR" dirty="0"/>
              <a:t>)</a:t>
            </a:r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reduced</a:t>
            </a:r>
            <a:r>
              <a:rPr lang="fr-FR" dirty="0"/>
              <a:t> K-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in a neural network </a:t>
            </a:r>
            <a:r>
              <a:rPr lang="fr-FR" dirty="0" err="1"/>
              <a:t>fashion</a:t>
            </a:r>
            <a:endParaRPr lang="fr-FR" dirty="0"/>
          </a:p>
          <a:p>
            <a:r>
              <a:rPr lang="fr-FR" dirty="0"/>
              <a:t>N Documents are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N</a:t>
            </a:r>
            <a:r>
              <a:rPr lang="fr-FR" sz="1400" dirty="0" err="1"/>
              <a:t>x</a:t>
            </a:r>
            <a:r>
              <a:rPr lang="fr-FR" dirty="0" err="1"/>
              <a:t>K</a:t>
            </a:r>
            <a:r>
              <a:rPr lang="fr-FR" sz="1400" dirty="0" err="1"/>
              <a:t>x</a:t>
            </a:r>
            <a:r>
              <a:rPr lang="fr-FR" dirty="0" err="1"/>
              <a:t>M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matrix</a:t>
            </a:r>
          </a:p>
          <a:p>
            <a:r>
              <a:rPr lang="fr-FR" dirty="0"/>
              <a:t>No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(incompatible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)</a:t>
            </a:r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nn</a:t>
            </a:r>
            <a:r>
              <a:rPr lang="fr-FR" dirty="0"/>
              <a:t> architectures are </a:t>
            </a:r>
            <a:r>
              <a:rPr lang="fr-FR" dirty="0" err="1"/>
              <a:t>tested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distance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aware</a:t>
            </a:r>
            <a:endParaRPr lang="fr-FR" dirty="0"/>
          </a:p>
          <a:p>
            <a:r>
              <a:rPr lang="fr-FR" dirty="0" err="1"/>
              <a:t>Words</a:t>
            </a:r>
            <a:r>
              <a:rPr lang="fr-FR" dirty="0"/>
              <a:t> sharing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text</a:t>
            </a:r>
            <a:r>
              <a:rPr lang="fr-FR" dirty="0"/>
              <a:t> are </a:t>
            </a:r>
            <a:r>
              <a:rPr lang="fr-FR" dirty="0" err="1"/>
              <a:t>closer</a:t>
            </a:r>
            <a:r>
              <a:rPr lang="fr-FR" dirty="0"/>
              <a:t> in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NLP </a:t>
            </a:r>
            <a:r>
              <a:rPr lang="fr-FR" dirty="0" err="1"/>
              <a:t>vectorizer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on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pPr lvl="1"/>
            <a:r>
              <a:rPr lang="fr-FR" dirty="0"/>
              <a:t>Domain </a:t>
            </a:r>
            <a:r>
              <a:rPr lang="fr-FR" dirty="0" err="1"/>
              <a:t>specific</a:t>
            </a:r>
            <a:r>
              <a:rPr lang="fr-FR" dirty="0"/>
              <a:t> corpus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a </a:t>
            </a:r>
            <a:r>
              <a:rPr lang="fr-FR" dirty="0" err="1"/>
              <a:t>embedding</a:t>
            </a:r>
            <a:r>
              <a:rPr lang="fr-FR" dirty="0"/>
              <a:t> layer </a:t>
            </a:r>
            <a:r>
              <a:rPr lang="fr-FR" dirty="0" err="1"/>
              <a:t>wrapper</a:t>
            </a:r>
            <a:endParaRPr lang="fr-FR" dirty="0"/>
          </a:p>
          <a:p>
            <a:pPr lvl="1"/>
            <a:r>
              <a:rPr lang="fr-FR" dirty="0"/>
              <a:t>General </a:t>
            </a:r>
            <a:r>
              <a:rPr lang="fr-FR" dirty="0" err="1"/>
              <a:t>corpora</a:t>
            </a:r>
            <a:r>
              <a:rPr lang="fr-FR" dirty="0"/>
              <a:t> (</a:t>
            </a:r>
            <a:r>
              <a:rPr lang="fr-FR" dirty="0" err="1"/>
              <a:t>wikipediA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Fasttext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in french </a:t>
            </a:r>
            <a:r>
              <a:rPr lang="fr-FR" dirty="0" err="1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to the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learns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corpora</a:t>
            </a:r>
            <a:endParaRPr lang="fr-FR" dirty="0"/>
          </a:p>
          <a:p>
            <a:r>
              <a:rPr lang="fr-FR" dirty="0"/>
              <a:t>Common Out of </a:t>
            </a:r>
            <a:r>
              <a:rPr lang="fr-FR" dirty="0" err="1"/>
              <a:t>vocabulary</a:t>
            </a:r>
            <a:r>
              <a:rPr lang="fr-FR" dirty="0"/>
              <a:t> handling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vector</a:t>
            </a:r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novel</a:t>
            </a:r>
            <a:r>
              <a:rPr lang="fr-FR" dirty="0"/>
              <a:t> alternative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 close to the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representing</a:t>
            </a:r>
            <a:r>
              <a:rPr lang="fr-FR" dirty="0"/>
              <a:t> the </a:t>
            </a:r>
            <a:r>
              <a:rPr lang="fr-FR" b="1" dirty="0" err="1"/>
              <a:t>hypernym</a:t>
            </a:r>
            <a:r>
              <a:rPr lang="fr-FR" b="1" dirty="0"/>
              <a:t>/</a:t>
            </a:r>
            <a:r>
              <a:rPr lang="fr-FR" b="1" dirty="0" err="1"/>
              <a:t>entity</a:t>
            </a:r>
            <a:r>
              <a:rPr lang="fr-FR" dirty="0"/>
              <a:t> of the 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plus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stochastic</a:t>
            </a:r>
            <a:r>
              <a:rPr lang="fr-FR" dirty="0"/>
              <a:t> variation</a:t>
            </a:r>
          </a:p>
          <a:p>
            <a:pPr lvl="1"/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part of the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  <a:p>
            <a:pPr lvl="1"/>
            <a:r>
              <a:rPr lang="fr-FR" dirty="0"/>
              <a:t>Small variation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generator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word</a:t>
            </a:r>
            <a:r>
              <a:rPr lang="fr-FR" dirty="0"/>
              <a:t> as </a:t>
            </a:r>
            <a:r>
              <a:rPr lang="fr-FR" dirty="0" err="1"/>
              <a:t>seed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appLicable</a:t>
            </a:r>
            <a:r>
              <a:rPr lang="fr-FR" dirty="0"/>
              <a:t> TO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endParaRPr lang="fr-FR" dirty="0"/>
          </a:p>
          <a:p>
            <a:pPr lvl="2"/>
            <a:r>
              <a:rPr lang="fr-FR" dirty="0"/>
              <a:t> XANAX -&gt; </a:t>
            </a:r>
            <a:r>
              <a:rPr lang="fr-FR" dirty="0" err="1"/>
              <a:t>vector</a:t>
            </a:r>
            <a:r>
              <a:rPr lang="fr-FR" dirty="0"/>
              <a:t>(‘médicament’) + </a:t>
            </a:r>
            <a:r>
              <a:rPr lang="fr-FR" dirty="0" err="1"/>
              <a:t>small_random_vector</a:t>
            </a:r>
            <a:r>
              <a:rPr lang="fr-FR" dirty="0"/>
              <a:t>(SEED=Xanax)</a:t>
            </a:r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 (OOV handling)</a:t>
            </a:r>
          </a:p>
          <a:p>
            <a:pPr lvl="1"/>
            <a:r>
              <a:rPr lang="fr-FR" dirty="0"/>
              <a:t>2 VARIANTS 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 err="1"/>
              <a:t>Resources</a:t>
            </a:r>
            <a:endParaRPr lang="fr-FR" dirty="0"/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02AD-91C5-F345-925B-7AB539C2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1468-398C-4A4B-A7B6-F8ACBC3D33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Custom </a:t>
            </a:r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training set</a:t>
            </a:r>
          </a:p>
          <a:p>
            <a:pPr lvl="1"/>
            <a:r>
              <a:rPr lang="fr-FR" dirty="0"/>
              <a:t>Small corpus but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specific</a:t>
            </a:r>
            <a:endParaRPr lang="fr-FR" dirty="0"/>
          </a:p>
          <a:p>
            <a:r>
              <a:rPr lang="fr-FR" dirty="0"/>
              <a:t>2 dense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Last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softmax</a:t>
            </a:r>
            <a:r>
              <a:rPr lang="fr-FR" dirty="0"/>
              <a:t> to </a:t>
            </a:r>
            <a:r>
              <a:rPr lang="fr-FR" dirty="0" err="1"/>
              <a:t>produce</a:t>
            </a:r>
            <a:br>
              <a:rPr lang="fr-FR" dirty="0"/>
            </a:br>
            <a:r>
              <a:rPr lang="fr-FR" dirty="0"/>
              <a:t>class </a:t>
            </a:r>
            <a:r>
              <a:rPr lang="fr-FR" dirty="0" err="1"/>
              <a:t>probabilities</a:t>
            </a:r>
            <a:endParaRPr lang="fr-FR" dirty="0"/>
          </a:p>
          <a:p>
            <a:r>
              <a:rPr lang="fr-FR" dirty="0"/>
              <a:t>1 dropout layer </a:t>
            </a:r>
            <a:r>
              <a:rPr lang="fr-FR" dirty="0" err="1"/>
              <a:t>aimed</a:t>
            </a:r>
            <a:r>
              <a:rPr lang="fr-FR" dirty="0"/>
              <a:t> to </a:t>
            </a:r>
            <a:r>
              <a:rPr lang="fr-FR" dirty="0" err="1"/>
              <a:t>regularize</a:t>
            </a:r>
            <a:r>
              <a:rPr lang="fr-FR" dirty="0"/>
              <a:t> NN</a:t>
            </a:r>
          </a:p>
          <a:p>
            <a:r>
              <a:rPr lang="fr-FR" dirty="0"/>
              <a:t>Use as performance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847A1-E6F3-3744-A8B3-60A312DB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847" y="2367092"/>
            <a:ext cx="4399356" cy="3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3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D723-06BE-184E-80AE-8379F9E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architecture </a:t>
            </a:r>
            <a:r>
              <a:rPr lang="fr-FR" sz="2800" dirty="0" err="1"/>
              <a:t>with</a:t>
            </a:r>
            <a:r>
              <a:rPr lang="fr-FR" sz="2800" dirty="0"/>
              <a:t> LSTM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B0DB-B356-6D48-A5A6-5364E38F2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Support </a:t>
            </a:r>
            <a:r>
              <a:rPr lang="fr-FR" dirty="0" err="1"/>
              <a:t>natively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LSTM unit </a:t>
            </a:r>
            <a:r>
              <a:rPr lang="fr-FR" dirty="0" err="1"/>
              <a:t>enables</a:t>
            </a:r>
            <a:r>
              <a:rPr lang="fr-FR" dirty="0"/>
              <a:t> to deal </a:t>
            </a:r>
            <a:r>
              <a:rPr lang="fr-FR" dirty="0" err="1"/>
              <a:t>with</a:t>
            </a:r>
            <a:r>
              <a:rPr lang="fr-FR" dirty="0"/>
              <a:t> long </a:t>
            </a:r>
            <a:r>
              <a:rPr lang="fr-FR" dirty="0" err="1"/>
              <a:t>tail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BIDIRECTIONAL WRAPPER captures in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dirty="0"/>
              <a:t>CUDNNLSTM </a:t>
            </a:r>
            <a:r>
              <a:rPr lang="fr-FR" dirty="0" err="1"/>
              <a:t>keras</a:t>
            </a:r>
            <a:r>
              <a:rPr lang="fr-FR" dirty="0"/>
              <a:t>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ligthning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</a:t>
            </a:r>
          </a:p>
          <a:p>
            <a:pPr lvl="1"/>
            <a:r>
              <a:rPr lang="fr-FR" dirty="0"/>
              <a:t>LSTM layer</a:t>
            </a:r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9ACA-7F92-B54F-B836-7CA8B8C03B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0134" y="4747028"/>
            <a:ext cx="5380990" cy="1588770"/>
          </a:xfrm>
          <a:prstGeom prst="rect">
            <a:avLst/>
          </a:prstGeom>
        </p:spPr>
      </p:pic>
      <p:sp>
        <p:nvSpPr>
          <p:cNvPr id="5" name="Callout: Line with No Border 7">
            <a:extLst>
              <a:ext uri="{FF2B5EF4-FFF2-40B4-BE49-F238E27FC236}">
                <a16:creationId xmlns:a16="http://schemas.microsoft.com/office/drawing/2014/main" id="{AB262BDD-203D-144A-B7E2-5CB9CECC75A9}"/>
              </a:ext>
            </a:extLst>
          </p:cNvPr>
          <p:cNvSpPr/>
          <p:nvPr/>
        </p:nvSpPr>
        <p:spPr>
          <a:xfrm>
            <a:off x="9501186" y="2773321"/>
            <a:ext cx="2567032" cy="1450297"/>
          </a:xfrm>
          <a:prstGeom prst="callout1">
            <a:avLst>
              <a:gd name="adj1" fmla="val 55191"/>
              <a:gd name="adj2" fmla="val -1797"/>
              <a:gd name="adj3" fmla="val 187794"/>
              <a:gd name="adj4" fmla="val -592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D58A575-770E-3E48-975A-17594AEA31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00629" y="2759293"/>
            <a:ext cx="2431064" cy="1443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8F671-E27D-6146-8584-1F336D04E6FB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AD4AE-643D-FC41-B7DB-0D5EDDA20129}"/>
              </a:ext>
            </a:extLst>
          </p:cNvPr>
          <p:cNvSpPr txBox="1"/>
          <p:nvPr/>
        </p:nvSpPr>
        <p:spPr>
          <a:xfrm>
            <a:off x="9371421" y="6585584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03523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Convolute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1D </a:t>
            </a:r>
            <a:r>
              <a:rPr lang="fr-FR" dirty="0" err="1"/>
              <a:t>sliding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to catch local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architecturE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 err="1"/>
              <a:t>Parallel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layer </a:t>
            </a:r>
          </a:p>
          <a:p>
            <a:pPr lvl="1"/>
            <a:r>
              <a:rPr lang="fr-FR" dirty="0"/>
              <a:t>CNN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Dense layer</a:t>
            </a:r>
          </a:p>
          <a:p>
            <a:pPr lvl="1"/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Normalization</a:t>
            </a:r>
            <a:r>
              <a:rPr lang="fr-FR" dirty="0"/>
              <a:t> layer (</a:t>
            </a:r>
            <a:r>
              <a:rPr lang="fr-FR" dirty="0" err="1"/>
              <a:t>softmax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F13A9-8498-AB40-8ECD-CE6258C3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20" y="2750931"/>
            <a:ext cx="5199620" cy="25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/ 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83664"/>
            <a:ext cx="10363826" cy="390753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major </a:t>
            </a:r>
            <a:r>
              <a:rPr lang="fr-FR" dirty="0" err="1"/>
              <a:t>DOWNside</a:t>
            </a:r>
            <a:r>
              <a:rPr lang="fr-FR" dirty="0"/>
              <a:t> of the NN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Finding</a:t>
            </a:r>
            <a:r>
              <a:rPr lang="fr-FR" dirty="0"/>
              <a:t> a good architecture </a:t>
            </a:r>
            <a:r>
              <a:rPr lang="fr-FR" dirty="0" err="1"/>
              <a:t>is</a:t>
            </a:r>
            <a:r>
              <a:rPr lang="fr-FR" dirty="0"/>
              <a:t> HARD and </a:t>
            </a:r>
            <a:r>
              <a:rPr lang="fr-FR" dirty="0" err="1"/>
              <a:t>somehow</a:t>
            </a:r>
            <a:r>
              <a:rPr lang="fr-FR" dirty="0"/>
              <a:t> </a:t>
            </a:r>
            <a:r>
              <a:rPr lang="fr-FR" dirty="0" err="1"/>
              <a:t>empirical</a:t>
            </a:r>
            <a:endParaRPr lang="fr-FR" dirty="0"/>
          </a:p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layers</a:t>
            </a:r>
            <a:r>
              <a:rPr lang="fr-FR" dirty="0"/>
              <a:t>? Dropout </a:t>
            </a:r>
            <a:r>
              <a:rPr lang="fr-FR" dirty="0" err="1"/>
              <a:t>required</a:t>
            </a:r>
            <a:r>
              <a:rPr lang="fr-FR" dirty="0"/>
              <a:t>? </a:t>
            </a:r>
            <a:r>
              <a:rPr lang="fr-FR" dirty="0" err="1"/>
              <a:t>Parallel</a:t>
            </a:r>
            <a:r>
              <a:rPr lang="fr-FR" dirty="0"/>
              <a:t> or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Layers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non intuitive hyper </a:t>
            </a:r>
            <a:r>
              <a:rPr lang="fr-FR" dirty="0" err="1"/>
              <a:t>parameters</a:t>
            </a:r>
            <a:r>
              <a:rPr lang="fr-FR" dirty="0"/>
              <a:t> to setup</a:t>
            </a:r>
          </a:p>
          <a:p>
            <a:pPr lvl="2"/>
            <a:r>
              <a:rPr lang="fr-FR" dirty="0"/>
              <a:t>CNN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, CNN </a:t>
            </a:r>
            <a:r>
              <a:rPr lang="fr-FR" dirty="0" err="1"/>
              <a:t>kernel</a:t>
            </a:r>
            <a:r>
              <a:rPr lang="fr-FR" dirty="0"/>
              <a:t> size, drop out ratio, 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err="1"/>
              <a:t>constaint</a:t>
            </a:r>
            <a:r>
              <a:rPr lang="fr-FR" dirty="0"/>
              <a:t>,…</a:t>
            </a:r>
          </a:p>
          <a:p>
            <a:pPr lvl="2"/>
            <a:r>
              <a:rPr lang="fr-FR" dirty="0" err="1"/>
              <a:t>Beginner</a:t>
            </a:r>
            <a:r>
              <a:rPr lang="fr-FR" dirty="0"/>
              <a:t> BETS on non optimal default </a:t>
            </a:r>
            <a:r>
              <a:rPr lang="fr-FR" dirty="0" err="1"/>
              <a:t>parameters</a:t>
            </a:r>
            <a:r>
              <a:rPr lang="fr-FR" dirty="0"/>
              <a:t> and tests </a:t>
            </a:r>
            <a:r>
              <a:rPr lang="fr-FR" dirty="0" err="1"/>
              <a:t>arbitrarily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values</a:t>
            </a:r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and cross validation are not </a:t>
            </a:r>
            <a:r>
              <a:rPr lang="fr-FR" dirty="0" err="1"/>
              <a:t>supported</a:t>
            </a:r>
            <a:r>
              <a:rPr lang="fr-FR" dirty="0"/>
              <a:t> </a:t>
            </a:r>
            <a:r>
              <a:rPr lang="fr-FR" dirty="0" err="1"/>
              <a:t>natively</a:t>
            </a:r>
            <a:endParaRPr lang="fr-FR" dirty="0"/>
          </a:p>
          <a:p>
            <a:pPr lvl="2"/>
            <a:r>
              <a:rPr lang="fr-FR" dirty="0"/>
              <a:t>NN train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moreover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 </a:t>
            </a:r>
            <a:r>
              <a:rPr lang="fr-FR" dirty="0" err="1"/>
              <a:t>without</a:t>
            </a:r>
            <a:r>
              <a:rPr lang="fr-FR" dirty="0"/>
              <a:t> high end GPU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void</a:t>
            </a:r>
            <a:endParaRPr lang="fr-FR" dirty="0"/>
          </a:p>
          <a:p>
            <a:r>
              <a:rPr lang="fr-FR" dirty="0"/>
              <a:t>BOOSTRAP </a:t>
            </a:r>
            <a:r>
              <a:rPr lang="fr-FR" dirty="0" err="1"/>
              <a:t>from</a:t>
            </a:r>
            <a:r>
              <a:rPr lang="fr-FR" dirty="0"/>
              <a:t> «</a:t>
            </a:r>
            <a:r>
              <a:rPr lang="fr-FR" dirty="0" err="1"/>
              <a:t>magic</a:t>
            </a:r>
            <a:r>
              <a:rPr lang="fr-FR" dirty="0"/>
              <a:t> »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unveiled</a:t>
            </a:r>
            <a:r>
              <a:rPr lang="fr-FR" dirty="0"/>
              <a:t> in PAPERS </a:t>
            </a:r>
            <a:r>
              <a:rPr lang="fr-FR" dirty="0" err="1"/>
              <a:t>tackling</a:t>
            </a:r>
            <a:r>
              <a:rPr lang="fr-FR" dirty="0"/>
              <a:t> TEXT classification</a:t>
            </a:r>
          </a:p>
          <a:p>
            <a:pPr lvl="1"/>
            <a:r>
              <a:rPr lang="fr-FR" dirty="0" err="1"/>
              <a:t>References</a:t>
            </a:r>
            <a:r>
              <a:rPr lang="fr-FR" dirty="0"/>
              <a:t> are </a:t>
            </a:r>
            <a:r>
              <a:rPr lang="fr-FR" dirty="0" err="1"/>
              <a:t>provided</a:t>
            </a:r>
            <a:r>
              <a:rPr lang="fr-FR" dirty="0"/>
              <a:t> in </a:t>
            </a:r>
            <a:r>
              <a:rPr lang="fr-FR" dirty="0" err="1"/>
              <a:t>appendix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counterpart</a:t>
            </a:r>
            <a:r>
              <a:rPr lang="fr-FR" dirty="0"/>
              <a:t> of the NN </a:t>
            </a:r>
            <a:r>
              <a:rPr lang="fr-FR" dirty="0" err="1"/>
              <a:t>versatility</a:t>
            </a:r>
            <a:r>
              <a:rPr lang="fr-FR" dirty="0"/>
              <a:t> and </a:t>
            </a:r>
            <a:r>
              <a:rPr lang="fr-FR" dirty="0" err="1"/>
              <a:t>learning</a:t>
            </a:r>
            <a:r>
              <a:rPr lang="fr-F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0871-6B85-BF47-B3B7-5EE6DBD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89A-E728-FE46-9FAE-E64FFBE31E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47777"/>
            <a:ext cx="10363826" cy="4838217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Sequence</a:t>
            </a:r>
            <a:r>
              <a:rPr lang="fr-FR" b="1" dirty="0"/>
              <a:t> MAX LENGTH</a:t>
            </a:r>
          </a:p>
          <a:p>
            <a:pPr lvl="1"/>
            <a:r>
              <a:rPr lang="fr-FR" dirty="0" err="1"/>
              <a:t>search</a:t>
            </a:r>
            <a:r>
              <a:rPr lang="fr-FR" dirty="0"/>
              <a:t> RANGE : 15, 20, 25, 30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: 9, </a:t>
            </a:r>
            <a:r>
              <a:rPr lang="fr-FR" dirty="0" err="1"/>
              <a:t>std</a:t>
            </a:r>
            <a:r>
              <a:rPr lang="fr-FR" dirty="0"/>
              <a:t> </a:t>
            </a:r>
            <a:r>
              <a:rPr lang="fr-FR" dirty="0" err="1"/>
              <a:t>deviation</a:t>
            </a:r>
            <a:r>
              <a:rPr lang="fr-FR" dirty="0"/>
              <a:t>: 13)</a:t>
            </a:r>
          </a:p>
          <a:p>
            <a:r>
              <a:rPr lang="fr-FR" b="1" dirty="0"/>
              <a:t>LTSM</a:t>
            </a:r>
          </a:p>
          <a:p>
            <a:pPr lvl="1"/>
            <a:r>
              <a:rPr lang="fr-FR" dirty="0" err="1"/>
              <a:t>Backward</a:t>
            </a:r>
            <a:r>
              <a:rPr lang="fr-FR" dirty="0"/>
              <a:t> or </a:t>
            </a:r>
            <a:r>
              <a:rPr lang="fr-FR" dirty="0" err="1"/>
              <a:t>Bidirectional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r>
              <a:rPr lang="fr-FR" b="1" dirty="0"/>
              <a:t>PARALLEL CNN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REF1&amp; REF3)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sizES</a:t>
            </a:r>
            <a:r>
              <a:rPr lang="fr-FR" dirty="0"/>
              <a:t> : 3, 4, 5 (3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branches)</a:t>
            </a:r>
          </a:p>
          <a:p>
            <a:pPr lvl="1"/>
            <a:r>
              <a:rPr lang="fr-FR" dirty="0"/>
              <a:t>3 MAX POOLING SIZES : 1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</a:t>
            </a:r>
            <a:r>
              <a:rPr lang="fr-FR"/>
              <a:t>marginal gain (drop ratio: 40%)</a:t>
            </a:r>
            <a:endParaRPr lang="fr-FR" dirty="0"/>
          </a:p>
          <a:p>
            <a:r>
              <a:rPr lang="fr-FR" b="1" dirty="0" err="1"/>
              <a:t>SEQUential</a:t>
            </a:r>
            <a:r>
              <a:rPr lang="fr-FR" b="1" dirty="0"/>
              <a:t> CNN </a:t>
            </a:r>
            <a:r>
              <a:rPr lang="fr-FR" sz="1800" dirty="0"/>
              <a:t>(</a:t>
            </a:r>
            <a:r>
              <a:rPr lang="fr-FR" sz="1800" dirty="0" err="1"/>
              <a:t>refer</a:t>
            </a:r>
            <a:r>
              <a:rPr lang="fr-FR" sz="1800" dirty="0"/>
              <a:t> to REF2 &amp; REF3)</a:t>
            </a:r>
            <a:endParaRPr lang="fr-FR" b="1" dirty="0"/>
          </a:p>
          <a:p>
            <a:pPr lvl="1"/>
            <a:r>
              <a:rPr lang="fr-FR" dirty="0"/>
              <a:t>3 </a:t>
            </a:r>
            <a:r>
              <a:rPr lang="fr-FR" dirty="0" err="1"/>
              <a:t>Filter</a:t>
            </a:r>
            <a:r>
              <a:rPr lang="fr-FR" dirty="0"/>
              <a:t> SIZES : 3, 4, 5 (</a:t>
            </a:r>
            <a:r>
              <a:rPr lang="fr-FR" dirty="0" err="1"/>
              <a:t>sequential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3 MAX POOLING SIZES : (1, 2, 5), (1,2, 5) , (1, 4, 10)</a:t>
            </a:r>
            <a:endParaRPr lang="fr-FR" dirty="0">
              <a:highlight>
                <a:srgbClr val="FFFF00"/>
              </a:highlight>
            </a:endParaRPr>
          </a:p>
          <a:p>
            <a:pPr lvl="1"/>
            <a:r>
              <a:rPr lang="fr-FR" dirty="0" err="1"/>
              <a:t>Add</a:t>
            </a:r>
            <a:r>
              <a:rPr lang="fr-FR" dirty="0"/>
              <a:t> DROPOUT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if REF3 </a:t>
            </a:r>
            <a:r>
              <a:rPr lang="fr-FR" dirty="0" err="1"/>
              <a:t>asserts</a:t>
            </a:r>
            <a:r>
              <a:rPr lang="fr-FR" dirty="0"/>
              <a:t> marginal gain (drop ratio: 40%)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4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084990"/>
            <a:ext cx="10363826" cy="4443826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overfitting</a:t>
            </a:r>
            <a:endParaRPr lang="fr-FR" dirty="0"/>
          </a:p>
          <a:p>
            <a:r>
              <a:rPr lang="fr-FR" dirty="0"/>
              <a:t>Performance on TEST </a:t>
            </a:r>
            <a:r>
              <a:rPr lang="fr-FR" dirty="0" err="1"/>
              <a:t>is</a:t>
            </a:r>
            <a:r>
              <a:rPr lang="fr-FR" dirty="0"/>
              <a:t> not conclusive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cNN</a:t>
            </a:r>
            <a:r>
              <a:rPr lang="fr-FR" dirty="0"/>
              <a:t> and LSTM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relatively</a:t>
            </a:r>
            <a:r>
              <a:rPr lang="fr-FR" dirty="0"/>
              <a:t> the best performance</a:t>
            </a:r>
          </a:p>
          <a:p>
            <a:pPr lvl="1"/>
            <a:r>
              <a:rPr lang="fr-FR" dirty="0" err="1"/>
              <a:t>Sequential</a:t>
            </a:r>
            <a:r>
              <a:rPr lang="fr-FR" dirty="0"/>
              <a:t> CNN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suprisingly</a:t>
            </a:r>
            <a:r>
              <a:rPr lang="fr-FR" dirty="0"/>
              <a:t> </a:t>
            </a:r>
            <a:r>
              <a:rPr lang="fr-FR" dirty="0" err="1"/>
              <a:t>below</a:t>
            </a:r>
            <a:endParaRPr lang="fr-FR" dirty="0"/>
          </a:p>
          <a:p>
            <a:r>
              <a:rPr lang="fr-FR" dirty="0"/>
              <a:t>GENERAL </a:t>
            </a:r>
            <a:r>
              <a:rPr lang="fr-FR" dirty="0" err="1"/>
              <a:t>low</a:t>
            </a:r>
            <a:r>
              <a:rPr lang="fr-FR" dirty="0"/>
              <a:t> PERFORMANCE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due to </a:t>
            </a:r>
            <a:r>
              <a:rPr lang="fr-FR" dirty="0" err="1"/>
              <a:t>both</a:t>
            </a:r>
            <a:r>
              <a:rPr lang="fr-FR" dirty="0"/>
              <a:t> data </a:t>
            </a:r>
            <a:r>
              <a:rPr lang="fr-FR" dirty="0" err="1"/>
              <a:t>shortage</a:t>
            </a:r>
            <a:r>
              <a:rPr lang="fr-FR" dirty="0"/>
              <a:t> and </a:t>
            </a:r>
            <a:r>
              <a:rPr lang="fr-FR" dirty="0" err="1"/>
              <a:t>inexperience</a:t>
            </a:r>
            <a:r>
              <a:rPr lang="fr-FR" dirty="0"/>
              <a:t> on NN </a:t>
            </a:r>
            <a:r>
              <a:rPr lang="fr-FR" dirty="0" err="1"/>
              <a:t>tuning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ACF1DD-1DF9-5E4A-8D9B-79FD78D21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96444"/>
              </p:ext>
            </p:extLst>
          </p:nvPr>
        </p:nvGraphicFramePr>
        <p:xfrm>
          <a:off x="1773936" y="2896186"/>
          <a:ext cx="77572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61">
                  <a:extLst>
                    <a:ext uri="{9D8B030D-6E8A-4147-A177-3AD203B41FA5}">
                      <a16:colId xmlns:a16="http://schemas.microsoft.com/office/drawing/2014/main" val="2823330039"/>
                    </a:ext>
                  </a:extLst>
                </a:gridCol>
                <a:gridCol w="2292450">
                  <a:extLst>
                    <a:ext uri="{9D8B030D-6E8A-4147-A177-3AD203B41FA5}">
                      <a16:colId xmlns:a16="http://schemas.microsoft.com/office/drawing/2014/main" val="3571157591"/>
                    </a:ext>
                  </a:extLst>
                </a:gridCol>
                <a:gridCol w="2585756">
                  <a:extLst>
                    <a:ext uri="{9D8B030D-6E8A-4147-A177-3AD203B41FA5}">
                      <a16:colId xmlns:a16="http://schemas.microsoft.com/office/drawing/2014/main" val="3571825985"/>
                    </a:ext>
                  </a:extLst>
                </a:gridCol>
              </a:tblGrid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Micro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Macro 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5749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587434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/>
                        <a:t>RNN/LSTM (no </a:t>
                      </a:r>
                      <a:r>
                        <a:rPr lang="fr-FR" dirty="0" err="1"/>
                        <a:t>bidirectional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46777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Parallel</a:t>
                      </a:r>
                      <a:r>
                        <a:rPr lang="fr-FR" dirty="0"/>
                        <a:t> CNN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48%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855141"/>
                  </a:ext>
                </a:extLst>
              </a:tr>
              <a:tr h="348808">
                <a:tc>
                  <a:txBody>
                    <a:bodyPr/>
                    <a:lstStyle/>
                    <a:p>
                      <a:r>
                        <a:rPr lang="fr-FR" dirty="0" err="1"/>
                        <a:t>Sequential</a:t>
                      </a:r>
                      <a:r>
                        <a:rPr lang="fr-FR" dirty="0"/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61%</a:t>
                      </a:r>
                      <a:endParaRPr lang="fr-FR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45,7%    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DEEP LEARNING </a:t>
            </a:r>
            <a:r>
              <a:rPr lang="fr-FR" dirty="0" err="1"/>
              <a:t>gives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outstanding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lacking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No native support of variable importance (use </a:t>
            </a:r>
            <a:r>
              <a:rPr lang="fr-FR" dirty="0" err="1"/>
              <a:t>exogeneous</a:t>
            </a:r>
            <a:r>
              <a:rPr lang="fr-FR" dirty="0"/>
              <a:t> </a:t>
            </a:r>
            <a:r>
              <a:rPr lang="fr-FR" dirty="0" err="1"/>
              <a:t>estimator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LIME)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contributionS</a:t>
            </a:r>
            <a:r>
              <a:rPr lang="fr-FR" dirty="0"/>
              <a:t> at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Non intuitive hyper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to the performance)</a:t>
            </a:r>
          </a:p>
          <a:p>
            <a:r>
              <a:rPr lang="fr-FR" dirty="0" err="1"/>
              <a:t>Sklearn</a:t>
            </a:r>
            <a:r>
              <a:rPr lang="fr-FR" dirty="0"/>
              <a:t>/</a:t>
            </a:r>
            <a:r>
              <a:rPr lang="fr-FR" dirty="0" err="1"/>
              <a:t>XgBOOST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 a </a:t>
            </a:r>
            <a:r>
              <a:rPr lang="fr-FR" dirty="0" err="1"/>
              <a:t>better</a:t>
            </a:r>
            <a:r>
              <a:rPr lang="fr-FR" dirty="0"/>
              <a:t> support of </a:t>
            </a:r>
            <a:r>
              <a:rPr lang="fr-FR" dirty="0" err="1"/>
              <a:t>interpertability</a:t>
            </a:r>
            <a:r>
              <a:rPr lang="fr-FR" dirty="0"/>
              <a:t> (variable importance and </a:t>
            </a:r>
            <a:r>
              <a:rPr lang="fr-FR" dirty="0" err="1"/>
              <a:t>individual</a:t>
            </a:r>
            <a:r>
              <a:rPr lang="fr-FR" dirty="0"/>
              <a:t> contribution)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well-known</a:t>
            </a:r>
            <a:r>
              <a:rPr lang="fr-FR" dirty="0"/>
              <a:t> DILEMMA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and </a:t>
            </a:r>
            <a:r>
              <a:rPr lang="fr-FR" dirty="0" err="1"/>
              <a:t>interpretability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a </a:t>
            </a:r>
            <a:r>
              <a:rPr lang="fr-FR" dirty="0" err="1"/>
              <a:t>powerful</a:t>
            </a:r>
            <a:r>
              <a:rPr lang="fr-FR" dirty="0"/>
              <a:t> but disparate </a:t>
            </a:r>
            <a:r>
              <a:rPr lang="fr-FR" dirty="0" err="1"/>
              <a:t>toolkit</a:t>
            </a:r>
            <a:r>
              <a:rPr lang="fr-FR" dirty="0"/>
              <a:t> </a:t>
            </a:r>
            <a:r>
              <a:rPr lang="fr-FR" dirty="0" err="1"/>
              <a:t>perfectly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packages (</a:t>
            </a: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supports </a:t>
            </a:r>
            <a:r>
              <a:rPr lang="fr-FR" dirty="0" err="1"/>
              <a:t>nicely</a:t>
            </a:r>
            <a:r>
              <a:rPr lang="fr-FR" dirty="0"/>
              <a:t> standard </a:t>
            </a:r>
            <a:r>
              <a:rPr lang="fr-FR" dirty="0" err="1"/>
              <a:t>methodologies</a:t>
            </a:r>
            <a:r>
              <a:rPr lang="fr-FR" dirty="0"/>
              <a:t> (cross validation,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runs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machine</a:t>
            </a:r>
          </a:p>
          <a:p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,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one-stop-shop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abstract layer simplifies </a:t>
            </a:r>
            <a:r>
              <a:rPr lang="fr-FR" dirty="0" err="1"/>
              <a:t>dramatically</a:t>
            </a:r>
            <a:r>
              <a:rPr lang="fr-FR" dirty="0"/>
              <a:t> the network construction</a:t>
            </a:r>
          </a:p>
          <a:p>
            <a:pPr lvl="1"/>
            <a:r>
              <a:rPr lang="fr-FR" dirty="0" err="1"/>
              <a:t>Tensorboard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r>
              <a:rPr lang="fr-FR" dirty="0"/>
              <a:t> but </a:t>
            </a:r>
            <a:r>
              <a:rPr lang="fr-FR" dirty="0" err="1"/>
              <a:t>features</a:t>
            </a:r>
            <a:r>
              <a:rPr lang="fr-FR" dirty="0"/>
              <a:t> are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limited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GPU </a:t>
            </a:r>
            <a:r>
              <a:rPr lang="fr-FR" dirty="0" err="1"/>
              <a:t>acceleration</a:t>
            </a: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Xgboost</a:t>
            </a:r>
            <a:r>
              <a:rPr lang="fr-FR" dirty="0"/>
              <a:t>/</a:t>
            </a:r>
            <a:r>
              <a:rPr lang="fr-FR" dirty="0" err="1"/>
              <a:t>Sklearn</a:t>
            </a:r>
            <a:r>
              <a:rPr lang="fr-FR" dirty="0"/>
              <a:t> and </a:t>
            </a:r>
            <a:r>
              <a:rPr lang="fr-FR" dirty="0" err="1"/>
              <a:t>Tensforflow</a:t>
            </a:r>
            <a:r>
              <a:rPr lang="fr-FR" dirty="0"/>
              <a:t>/</a:t>
            </a:r>
            <a:r>
              <a:rPr lang="fr-FR" dirty="0" err="1"/>
              <a:t>Keras</a:t>
            </a:r>
            <a:r>
              <a:rPr lang="fr-FR" dirty="0"/>
              <a:t> are </a:t>
            </a:r>
            <a:r>
              <a:rPr lang="fr-FR" dirty="0" err="1"/>
              <a:t>supported</a:t>
            </a:r>
            <a:r>
              <a:rPr lang="fr-FR" dirty="0"/>
              <a:t> by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Nevertheless</a:t>
            </a:r>
            <a:r>
              <a:rPr lang="fr-FR" dirty="0"/>
              <a:t>, </a:t>
            </a:r>
            <a:r>
              <a:rPr lang="fr-FR" dirty="0" err="1"/>
              <a:t>Research</a:t>
            </a:r>
            <a:r>
              <a:rPr lang="fr-FR" dirty="0"/>
              <a:t> on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active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counting</a:t>
            </a:r>
            <a:r>
              <a:rPr lang="fr-FR" dirty="0"/>
              <a:t>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capacity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good performance in an acceptable </a:t>
            </a:r>
            <a:r>
              <a:rPr lang="fr-FR" dirty="0" err="1"/>
              <a:t>execution</a:t>
            </a:r>
            <a:r>
              <a:rPr lang="fr-FR" dirty="0"/>
              <a:t> time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TASK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OPTIMAL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an 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In real life, </a:t>
            </a:r>
            <a:r>
              <a:rPr lang="fr-FR" dirty="0" err="1"/>
              <a:t>winning</a:t>
            </a:r>
            <a:r>
              <a:rPr lang="fr-FR" dirty="0"/>
              <a:t> </a:t>
            </a:r>
            <a:r>
              <a:rPr lang="fr-FR" dirty="0" err="1"/>
              <a:t>practiceS</a:t>
            </a:r>
            <a:r>
              <a:rPr lang="fr-FR" dirty="0"/>
              <a:t> </a:t>
            </a:r>
            <a:r>
              <a:rPr lang="fr-FR" dirty="0" err="1"/>
              <a:t>advocate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 Few Samples/Too Many Target Effects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Multiclass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tricky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imbalanced</a:t>
            </a:r>
            <a:r>
              <a:rPr lang="fr-FR" dirty="0"/>
              <a:t>/</a:t>
            </a:r>
            <a:r>
              <a:rPr lang="fr-FR" dirty="0" err="1"/>
              <a:t>numerous</a:t>
            </a:r>
            <a:r>
              <a:rPr lang="fr-FR" dirty="0"/>
              <a:t> labels and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  <a:p>
            <a:pPr lvl="1"/>
            <a:r>
              <a:rPr lang="fr-FR" dirty="0"/>
              <a:t>Performance in </a:t>
            </a:r>
            <a:r>
              <a:rPr lang="fr-FR"/>
              <a:t>consequence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(67% at BEST)</a:t>
            </a:r>
          </a:p>
          <a:p>
            <a:r>
              <a:rPr lang="fr-FR" dirty="0"/>
              <a:t>In </a:t>
            </a:r>
            <a:r>
              <a:rPr lang="fr-FR" dirty="0" err="1"/>
              <a:t>better</a:t>
            </a:r>
            <a:r>
              <a:rPr lang="fr-FR" dirty="0"/>
              <a:t> condition (KEEP the 2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classes to </a:t>
            </a:r>
            <a:r>
              <a:rPr lang="fr-FR" dirty="0" err="1"/>
              <a:t>predict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Learning </a:t>
            </a:r>
            <a:r>
              <a:rPr lang="fr-FR" dirty="0" err="1"/>
              <a:t>curve</a:t>
            </a:r>
            <a:r>
              <a:rPr lang="fr-FR" dirty="0"/>
              <a:t> looks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appealing</a:t>
            </a:r>
            <a:endParaRPr lang="fr-FR" dirty="0"/>
          </a:p>
          <a:p>
            <a:pPr lvl="1"/>
            <a:r>
              <a:rPr lang="fr-FR" dirty="0"/>
              <a:t>Micro F1-score on test </a:t>
            </a:r>
            <a:r>
              <a:rPr lang="fr-FR" dirty="0" err="1"/>
              <a:t>reaches</a:t>
            </a:r>
            <a:r>
              <a:rPr lang="fr-FR" dirty="0"/>
              <a:t> </a:t>
            </a:r>
            <a:r>
              <a:rPr lang="fr-FR" b="1" dirty="0"/>
              <a:t>92%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LSTM!</a:t>
            </a:r>
          </a:p>
          <a:p>
            <a:endParaRPr lang="fr-FR" dirty="0"/>
          </a:p>
          <a:p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FAIRLY</a:t>
            </a:r>
            <a:br>
              <a:rPr lang="fr-FR" dirty="0"/>
            </a:br>
            <a:r>
              <a:rPr lang="fr-FR" dirty="0" err="1"/>
              <a:t>balanced</a:t>
            </a:r>
            <a:r>
              <a:rPr lang="fr-FR" dirty="0"/>
              <a:t> distribution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BF854-9B19-0540-B8DE-B6314BF64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0087" y="3792471"/>
            <a:ext cx="4447403" cy="2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417883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(67% micro F1-score at best)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Disappointing</a:t>
            </a:r>
            <a:r>
              <a:rPr lang="fr-FR" dirty="0"/>
              <a:t> relative gain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(CNN or LSTM)</a:t>
            </a:r>
          </a:p>
          <a:p>
            <a:r>
              <a:rPr lang="fr-FR" dirty="0"/>
              <a:t>DL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extremely</a:t>
            </a:r>
            <a:r>
              <a:rPr lang="fr-FR" dirty="0"/>
              <a:t> flexible, </a:t>
            </a:r>
            <a:r>
              <a:rPr lang="fr-FR" dirty="0" err="1"/>
              <a:t>highLY</a:t>
            </a:r>
            <a:r>
              <a:rPr lang="fr-FR" dirty="0"/>
              <a:t> efficient but </a:t>
            </a:r>
            <a:r>
              <a:rPr lang="fr-FR" dirty="0" err="1"/>
              <a:t>tricky</a:t>
            </a:r>
            <a:r>
              <a:rPr lang="fr-FR" dirty="0"/>
              <a:t> to tune</a:t>
            </a:r>
          </a:p>
          <a:p>
            <a:pPr lvl="1"/>
            <a:r>
              <a:rPr lang="fr-FR"/>
              <a:t>classical</a:t>
            </a:r>
            <a:r>
              <a:rPr lang="fr-FR" dirty="0"/>
              <a:t> Technique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easy</a:t>
            </a:r>
            <a:r>
              <a:rPr lang="fr-FR" dirty="0"/>
              <a:t> to setup but </a:t>
            </a:r>
            <a:r>
              <a:rPr lang="fr-FR" dirty="0" err="1"/>
              <a:t>exhibits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performance limitations 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r>
              <a:rPr lang="fr-FR" dirty="0"/>
              <a:t> + 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appendix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3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4"/>
              </a:rPr>
              <a:t>https://github.com/jhuu32/CES</a:t>
            </a:r>
            <a:endParaRPr lang="fr-FR" sz="1200" dirty="0"/>
          </a:p>
          <a:p>
            <a:r>
              <a:rPr lang="fr-FR" dirty="0"/>
              <a:t>BLOG/PAPER </a:t>
            </a:r>
            <a:r>
              <a:rPr lang="fr-FR" dirty="0" err="1"/>
              <a:t>REFERENcES</a:t>
            </a:r>
            <a:endParaRPr lang="fr-FR" dirty="0"/>
          </a:p>
          <a:p>
            <a:pPr lvl="1"/>
            <a:r>
              <a:rPr lang="fr-FR" sz="1300" dirty="0" err="1"/>
              <a:t>Convolutional</a:t>
            </a:r>
            <a:r>
              <a:rPr lang="fr-FR" sz="1300" dirty="0"/>
              <a:t> Neural Networks for Sentence Classification (</a:t>
            </a:r>
            <a:r>
              <a:rPr lang="fr-FR" sz="1300" b="1" dirty="0"/>
              <a:t>REF1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5"/>
              </a:rPr>
              <a:t>https://arxiv.org/abs/1408.5882</a:t>
            </a:r>
            <a:endParaRPr lang="fr-FR" sz="1300" dirty="0"/>
          </a:p>
          <a:p>
            <a:pPr lvl="1"/>
            <a:r>
              <a:rPr lang="fr-FR" sz="1300" dirty="0"/>
              <a:t>TEXT CLASSIFICATION WITH </a:t>
            </a:r>
            <a:r>
              <a:rPr lang="fr-FR" sz="1300" dirty="0" err="1"/>
              <a:t>sequentiaL</a:t>
            </a:r>
            <a:r>
              <a:rPr lang="fr-FR" sz="1300" dirty="0"/>
              <a:t> CNN GITHUB PROJECT (</a:t>
            </a:r>
            <a:r>
              <a:rPr lang="fr-FR" sz="1300" b="1" dirty="0"/>
              <a:t>REF2</a:t>
            </a:r>
            <a:r>
              <a:rPr lang="fr-FR" sz="1300" dirty="0"/>
              <a:t>)</a:t>
            </a:r>
          </a:p>
          <a:p>
            <a:pPr lvl="2"/>
            <a:r>
              <a:rPr lang="fr-FR" sz="1300" dirty="0">
                <a:hlinkClick r:id="rId6"/>
              </a:rPr>
              <a:t>https://richliao.github.io/supervised/classification/2016/11/26/textclassifier-convolutional/</a:t>
            </a:r>
            <a:endParaRPr lang="fr-FR" sz="1300" dirty="0"/>
          </a:p>
          <a:p>
            <a:pPr lvl="1"/>
            <a:r>
              <a:rPr lang="en-US" sz="1300" dirty="0"/>
              <a:t>Sensitivity Analysis of Convolutional Neural Networks for Sentence Classification (</a:t>
            </a:r>
            <a:r>
              <a:rPr lang="en-US" sz="1300" b="1" dirty="0"/>
              <a:t>REF3</a:t>
            </a:r>
            <a:r>
              <a:rPr lang="en-US" sz="1300" dirty="0"/>
              <a:t>)</a:t>
            </a:r>
            <a:endParaRPr lang="fr-FR" sz="1300" dirty="0"/>
          </a:p>
          <a:p>
            <a:pPr lvl="2"/>
            <a:r>
              <a:rPr lang="en-US" sz="1300" dirty="0"/>
              <a:t>https://</a:t>
            </a:r>
            <a:r>
              <a:rPr lang="en-US" sz="1300" dirty="0" err="1"/>
              <a:t>arxiv.org</a:t>
            </a:r>
            <a:r>
              <a:rPr lang="en-US" sz="1300" dirty="0"/>
              <a:t>/abs/1510.03820</a:t>
            </a:r>
            <a:endParaRPr lang="fr-FR" sz="1300" dirty="0"/>
          </a:p>
          <a:p>
            <a:pPr lvl="1"/>
            <a:endParaRPr lang="fr-FR" sz="1400" dirty="0"/>
          </a:p>
          <a:p>
            <a:pPr lvl="1"/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400032" y="1663004"/>
            <a:ext cx="2474522" cy="37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5E15-296B-4B44-8263-AAADAFC5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last </a:t>
            </a:r>
            <a:r>
              <a:rPr lang="fr-FR" dirty="0" err="1"/>
              <a:t>thing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4C55-A2E5-6D4E-BFFD-C9AFB496AC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VERY LAST NN EXPERIMENT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RNN, GRU and attention </a:t>
            </a:r>
            <a:r>
              <a:rPr lang="fr-FR" dirty="0"/>
              <a:t>architecture</a:t>
            </a:r>
          </a:p>
          <a:p>
            <a:pPr lvl="1"/>
            <a:r>
              <a:rPr lang="fr-FR" dirty="0"/>
              <a:t>GRU </a:t>
            </a:r>
            <a:r>
              <a:rPr lang="fr-FR" dirty="0" err="1"/>
              <a:t>is</a:t>
            </a:r>
            <a:r>
              <a:rPr lang="fr-FR" dirty="0"/>
              <a:t> a more </a:t>
            </a:r>
            <a:r>
              <a:rPr lang="fr-FR" dirty="0" err="1"/>
              <a:t>recent</a:t>
            </a:r>
            <a:r>
              <a:rPr lang="fr-FR" dirty="0"/>
              <a:t> and simple unit </a:t>
            </a:r>
            <a:r>
              <a:rPr lang="fr-FR" dirty="0" err="1"/>
              <a:t>than</a:t>
            </a:r>
            <a:r>
              <a:rPr lang="fr-FR" dirty="0"/>
              <a:t> LSTM</a:t>
            </a:r>
          </a:p>
          <a:p>
            <a:pPr lvl="1"/>
            <a:r>
              <a:rPr lang="fr-FR" dirty="0"/>
              <a:t>Micro F1 score = 68,5%</a:t>
            </a:r>
          </a:p>
          <a:p>
            <a:pPr lvl="1"/>
            <a:r>
              <a:rPr lang="fr-FR" sz="1100" dirty="0"/>
              <a:t>https://</a:t>
            </a:r>
            <a:r>
              <a:rPr lang="fr-FR" sz="1100" dirty="0" err="1"/>
              <a:t>github.com</a:t>
            </a:r>
            <a:r>
              <a:rPr lang="fr-FR" sz="1100" dirty="0"/>
              <a:t>/jhuu32/CES/blob/master/notebooks/</a:t>
            </a:r>
            <a:r>
              <a:rPr lang="fr-FR" sz="1100" dirty="0" err="1"/>
              <a:t>deep_learning</a:t>
            </a:r>
            <a:r>
              <a:rPr lang="fr-FR" sz="1100" dirty="0"/>
              <a:t>/</a:t>
            </a:r>
            <a:r>
              <a:rPr lang="fr-FR" sz="1100" dirty="0" err="1"/>
              <a:t>deep_learning_GRU_attention_with_fasttext_embedding.ipynb</a:t>
            </a:r>
            <a:endParaRPr lang="fr-FR" sz="1100" dirty="0"/>
          </a:p>
          <a:p>
            <a:pPr lvl="1"/>
            <a:endParaRPr lang="fr-FR" dirty="0"/>
          </a:p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ending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945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pPr lvl="1"/>
            <a:r>
              <a:rPr lang="fr-FR" dirty="0"/>
              <a:t>High Standard </a:t>
            </a:r>
            <a:r>
              <a:rPr lang="fr-FR" dirty="0" err="1"/>
              <a:t>deviation</a:t>
            </a:r>
            <a:r>
              <a:rPr lang="fr-FR" dirty="0"/>
              <a:t> : 274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pPr lvl="1"/>
            <a:r>
              <a:rPr lang="fr-FR" dirty="0"/>
              <a:t>HOLDOUT for validation/TEST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shorter</a:t>
            </a:r>
            <a:endParaRPr lang="fr-FR" dirty="0"/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classification </a:t>
            </a:r>
            <a:r>
              <a:rPr lang="fr-FR" dirty="0" err="1"/>
              <a:t>trickiest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/>
              <a:t> </a:t>
            </a:r>
            <a:r>
              <a:rPr lang="fr-FR" b="1"/>
              <a:t>Non</a:t>
            </a:r>
            <a:r>
              <a:rPr lang="fr-FR" b="1" dirty="0"/>
              <a:t>-</a:t>
            </a:r>
            <a:r>
              <a:rPr lang="fr-FR" b="1"/>
              <a:t>negative</a:t>
            </a:r>
            <a:r>
              <a:rPr lang="fr-FR" b="1" dirty="0"/>
              <a:t> Matrix </a:t>
            </a:r>
            <a:r>
              <a:rPr lang="fr-FR" b="1" dirty="0" err="1"/>
              <a:t>factorization</a:t>
            </a:r>
            <a:endParaRPr lang="fr-FR" b="1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USED </a:t>
            </a:r>
            <a:r>
              <a:rPr lang="fr-FR" dirty="0" err="1"/>
              <a:t>later</a:t>
            </a:r>
            <a:r>
              <a:rPr lang="fr-FR" dirty="0"/>
              <a:t> AS</a:t>
            </a:r>
            <a:br>
              <a:rPr lang="fr-FR" dirty="0"/>
            </a:br>
            <a:r>
              <a:rPr lang="fr-FR" dirty="0"/>
              <a:t>FEATURE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dirty="0"/>
              <a:t>USE </a:t>
            </a:r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10, high variance)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3357</TotalTime>
  <Words>3832</Words>
  <Application>Microsoft Macintosh PowerPoint</Application>
  <PresentationFormat>Widescreen</PresentationFormat>
  <Paragraphs>550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High level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 ambiguity</vt:lpstr>
      <vt:lpstr>DEEP LEARNING</vt:lpstr>
      <vt:lpstr>NN Modeling elaboration</vt:lpstr>
      <vt:lpstr>Word embedding</vt:lpstr>
      <vt:lpstr>Out of vocabulary handling</vt:lpstr>
      <vt:lpstr>Architecture candidates</vt:lpstr>
      <vt:lpstr>Dense neural network</vt:lpstr>
      <vt:lpstr>RNN architecture with LSTM unit</vt:lpstr>
      <vt:lpstr>CNN architecture</vt:lpstr>
      <vt:lpstr>Architecture / Hyper-parameters search</vt:lpstr>
      <vt:lpstr>NN Tuning</vt:lpstr>
      <vt:lpstr>Performance results</vt:lpstr>
      <vt:lpstr>Modeling comparison</vt:lpstr>
      <vt:lpstr>Model interpretability</vt:lpstr>
      <vt:lpstr>TOOLING</vt:lpstr>
      <vt:lpstr>sustainability</vt:lpstr>
      <vt:lpstr>STATE OF ART</vt:lpstr>
      <vt:lpstr>Too Few Samples/Too Many Target Effects</vt:lpstr>
      <vt:lpstr>takeaways</vt:lpstr>
      <vt:lpstr>appendix</vt:lpstr>
      <vt:lpstr>One last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Jacques Doan</cp:lastModifiedBy>
  <cp:revision>1073</cp:revision>
  <cp:lastPrinted>2018-10-23T13:19:34Z</cp:lastPrinted>
  <dcterms:created xsi:type="dcterms:W3CDTF">2018-10-03T16:35:13Z</dcterms:created>
  <dcterms:modified xsi:type="dcterms:W3CDTF">2018-10-23T15:29:34Z</dcterms:modified>
</cp:coreProperties>
</file>